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6" r:id="rId9"/>
    <p:sldId id="267" r:id="rId10"/>
    <p:sldId id="263"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79" d="100"/>
          <a:sy n="79" d="100"/>
        </p:scale>
        <p:origin x="-178" y="4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3435AB0-FA9E-4A2E-BF91-2B88DE2AD41D}" type="datetimeFigureOut">
              <a:rPr lang="en-US" smtClean="0"/>
              <a:t>8/24/2024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B2C72A0F-CC44-4DAC-8B35-1AEFB271B216}" type="slidenum">
              <a:rPr lang="en-US" smtClean="0"/>
              <a:t>‹#›</a:t>
            </a:fld>
            <a:endParaRPr lang="en-US"/>
          </a:p>
        </p:txBody>
      </p:sp>
    </p:spTree>
    <p:extLst>
      <p:ext uri="{BB962C8B-B14F-4D97-AF65-F5344CB8AC3E}">
        <p14:creationId xmlns:p14="http://schemas.microsoft.com/office/powerpoint/2010/main" val="362405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46160" y="7249635"/>
            <a:ext cx="1094327" cy="438150"/>
          </a:xfrm>
          <a:prstGeom prst="rect">
            <a:avLst/>
          </a:prstGeom>
        </p:spPr>
        <p:txBody>
          <a:bodyPr/>
          <a:lstStyle/>
          <a:p>
            <a:fld id="{996D0E92-A41C-45D4-964F-68ADCBD43C6B}" type="datetimeFigureOut">
              <a:rPr lang="en-US" smtClean="0"/>
              <a:t>8/24/2024</a:t>
            </a:fld>
            <a:endParaRPr lang="en-US"/>
          </a:p>
        </p:txBody>
      </p:sp>
      <p:sp>
        <p:nvSpPr>
          <p:cNvPr id="3" name="Footer Placeholder 2"/>
          <p:cNvSpPr>
            <a:spLocks noGrp="1"/>
          </p:cNvSpPr>
          <p:nvPr>
            <p:ph type="ftr" sz="quarter" idx="11"/>
          </p:nvPr>
        </p:nvSpPr>
        <p:spPr>
          <a:xfrm>
            <a:off x="812801" y="7249635"/>
            <a:ext cx="7557134" cy="438150"/>
          </a:xfrm>
          <a:prstGeom prst="rect">
            <a:avLst/>
          </a:prstGeom>
        </p:spPr>
        <p:txBody>
          <a:bodyPr/>
          <a:lstStyle/>
          <a:p>
            <a:endParaRPr lang="en-US"/>
          </a:p>
        </p:txBody>
      </p:sp>
      <p:sp>
        <p:nvSpPr>
          <p:cNvPr id="4" name="Slide Number Placeholder 3"/>
          <p:cNvSpPr>
            <a:spLocks noGrp="1"/>
          </p:cNvSpPr>
          <p:nvPr>
            <p:ph type="sldNum" sz="quarter" idx="12"/>
          </p:nvPr>
        </p:nvSpPr>
        <p:spPr>
          <a:xfrm>
            <a:off x="10308796" y="7249635"/>
            <a:ext cx="820007" cy="438150"/>
          </a:xfrm>
          <a:prstGeom prst="rect">
            <a:avLst/>
          </a:prstGeom>
        </p:spPr>
        <p:txBody>
          <a:bodyPr/>
          <a:lstStyle/>
          <a:p>
            <a:fld id="{38ED1866-6BDD-4CDE-8CD6-3C60F1AE2070}" type="slidenum">
              <a:rPr lang="en-US" smtClean="0"/>
              <a:t>‹#›</a:t>
            </a:fld>
            <a:endParaRPr lang="en-US"/>
          </a:p>
        </p:txBody>
      </p:sp>
    </p:spTree>
    <p:extLst>
      <p:ext uri="{BB962C8B-B14F-4D97-AF65-F5344CB8AC3E}">
        <p14:creationId xmlns:p14="http://schemas.microsoft.com/office/powerpoint/2010/main" val="21394910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gamma.app"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https://gamma.app"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hyperlink" Target="https://gamma.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gamma.app" TargetMode="Externa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0 Video nền đẹp cho bài giảng mầm non | Hình nền video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7"/>
          <p:cNvSpPr>
            <a:spLocks noChangeArrowheads="1" noChangeShapeType="1" noTextEdit="1"/>
          </p:cNvSpPr>
          <p:nvPr/>
        </p:nvSpPr>
        <p:spPr bwMode="auto">
          <a:xfrm>
            <a:off x="2904932" y="773908"/>
            <a:ext cx="8721090" cy="2194560"/>
          </a:xfrm>
          <a:prstGeom prst="rect">
            <a:avLst/>
          </a:prstGeom>
        </p:spPr>
        <p:txBody>
          <a:bodyPr wrap="none" fromWordArt="1">
            <a:prstTxWarp prst="textDeflate">
              <a:avLst>
                <a:gd name="adj" fmla="val 26227"/>
              </a:avLst>
            </a:prstTxWarp>
          </a:bodyPr>
          <a:lstStyle/>
          <a:p>
            <a:pPr algn="ctr"/>
            <a:r>
              <a:rPr lang="en-US" sz="4320" b="1" kern="10" dirty="0">
                <a:ln w="9525">
                  <a:solidFill>
                    <a:srgbClr val="FF3300"/>
                  </a:solidFill>
                  <a:round/>
                  <a:headEnd/>
                  <a:tailEnd/>
                </a:ln>
                <a:solidFill>
                  <a:srgbClr val="FF3300"/>
                </a:solidFill>
                <a:latin typeface="Times New Roman" panose="02020603050405020304" pitchFamily="18" charset="0"/>
                <a:cs typeface="Times New Roman" panose="02020603050405020304" pitchFamily="18" charset="0"/>
              </a:rPr>
              <a:t>GIÁO ÁN PHÁT TRIỂN NHẬN THỨC</a:t>
            </a:r>
          </a:p>
        </p:txBody>
      </p:sp>
      <p:sp>
        <p:nvSpPr>
          <p:cNvPr id="5" name="Text Box 5"/>
          <p:cNvSpPr txBox="1">
            <a:spLocks noChangeArrowheads="1"/>
          </p:cNvSpPr>
          <p:nvPr/>
        </p:nvSpPr>
        <p:spPr bwMode="auto">
          <a:xfrm>
            <a:off x="3219257" y="2968468"/>
            <a:ext cx="851154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5280" dirty="0">
                <a:solidFill>
                  <a:srgbClr val="FF0000"/>
                </a:solidFill>
                <a:latin typeface="Times New Roman" panose="02020603050405020304" pitchFamily="18" charset="0"/>
              </a:rPr>
              <a:t>CHỦ ĐỀ: </a:t>
            </a:r>
            <a:r>
              <a:rPr lang="en-US" altLang="en-US" sz="5280" dirty="0" smtClean="0">
                <a:solidFill>
                  <a:srgbClr val="FF0000"/>
                </a:solidFill>
                <a:latin typeface="Times New Roman" panose="02020603050405020304" pitchFamily="18" charset="0"/>
              </a:rPr>
              <a:t>THỰC VẬT</a:t>
            </a:r>
            <a:endParaRPr lang="en-US" altLang="en-US" sz="5280" dirty="0">
              <a:solidFill>
                <a:srgbClr val="FF0000"/>
              </a:solidFill>
              <a:latin typeface="Times New Roman" panose="02020603050405020304" pitchFamily="18" charset="0"/>
            </a:endParaRPr>
          </a:p>
        </p:txBody>
      </p:sp>
      <p:sp>
        <p:nvSpPr>
          <p:cNvPr id="6" name="Text Box 5"/>
          <p:cNvSpPr txBox="1">
            <a:spLocks noChangeArrowheads="1"/>
          </p:cNvSpPr>
          <p:nvPr/>
        </p:nvSpPr>
        <p:spPr bwMode="auto">
          <a:xfrm>
            <a:off x="3009707" y="4297396"/>
            <a:ext cx="8511540"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altLang="en-US" sz="4320" b="1" dirty="0">
                <a:solidFill>
                  <a:srgbClr val="0000FF"/>
                </a:solidFill>
                <a:latin typeface="Times New Roman" panose="02020603050405020304" pitchFamily="18" charset="0"/>
                <a:cs typeface="Times New Roman" panose="02020603050405020304" pitchFamily="18" charset="0"/>
              </a:rPr>
              <a:t>Đề </a:t>
            </a:r>
            <a:r>
              <a:rPr lang="en-US" altLang="en-US" sz="4320" b="1" dirty="0" err="1" smtClean="0">
                <a:solidFill>
                  <a:srgbClr val="0000FF"/>
                </a:solidFill>
                <a:latin typeface="Times New Roman" panose="02020603050405020304" pitchFamily="18" charset="0"/>
                <a:cs typeface="Times New Roman" panose="02020603050405020304" pitchFamily="18" charset="0"/>
              </a:rPr>
              <a:t>tài</a:t>
            </a:r>
            <a:r>
              <a:rPr lang="en-US" altLang="en-US" sz="4320" b="1" dirty="0" smtClean="0">
                <a:solidFill>
                  <a:srgbClr val="0000FF"/>
                </a:solidFill>
                <a:latin typeface="Times New Roman" panose="02020603050405020304" pitchFamily="18" charset="0"/>
                <a:cs typeface="Times New Roman" panose="02020603050405020304" pitchFamily="18" charset="0"/>
              </a:rPr>
              <a:t>: </a:t>
            </a:r>
            <a:r>
              <a:rPr lang="en-US" altLang="en-US" sz="4320" b="1" dirty="0" err="1" smtClean="0">
                <a:solidFill>
                  <a:srgbClr val="0000FF"/>
                </a:solidFill>
                <a:latin typeface="Times New Roman" panose="02020603050405020304" pitchFamily="18" charset="0"/>
                <a:cs typeface="Times New Roman" panose="02020603050405020304" pitchFamily="18" charset="0"/>
              </a:rPr>
              <a:t>Khám</a:t>
            </a:r>
            <a:r>
              <a:rPr lang="en-US" altLang="en-US" sz="4320" b="1" dirty="0" smtClean="0">
                <a:solidFill>
                  <a:srgbClr val="0000FF"/>
                </a:solidFill>
                <a:latin typeface="Times New Roman" panose="02020603050405020304" pitchFamily="18" charset="0"/>
                <a:cs typeface="Times New Roman" panose="02020603050405020304" pitchFamily="18" charset="0"/>
              </a:rPr>
              <a:t> phá </a:t>
            </a:r>
            <a:r>
              <a:rPr lang="en-US" altLang="en-US" sz="4320" b="1" dirty="0" err="1" smtClean="0">
                <a:solidFill>
                  <a:srgbClr val="0000FF"/>
                </a:solidFill>
                <a:latin typeface="Times New Roman" panose="02020603050405020304" pitchFamily="18" charset="0"/>
                <a:cs typeface="Times New Roman" panose="02020603050405020304" pitchFamily="18" charset="0"/>
              </a:rPr>
              <a:t>quả</a:t>
            </a:r>
            <a:r>
              <a:rPr lang="en-US" altLang="en-US" sz="4320" b="1" dirty="0" smtClean="0">
                <a:solidFill>
                  <a:srgbClr val="0000FF"/>
                </a:solidFill>
                <a:latin typeface="Times New Roman" panose="02020603050405020304" pitchFamily="18" charset="0"/>
                <a:cs typeface="Times New Roman" panose="02020603050405020304" pitchFamily="18" charset="0"/>
              </a:rPr>
              <a:t> </a:t>
            </a:r>
            <a:r>
              <a:rPr lang="en-US" altLang="en-US" sz="4320" b="1" dirty="0" err="1" smtClean="0">
                <a:solidFill>
                  <a:srgbClr val="0000FF"/>
                </a:solidFill>
                <a:latin typeface="Times New Roman" panose="02020603050405020304" pitchFamily="18" charset="0"/>
                <a:cs typeface="Times New Roman" panose="02020603050405020304" pitchFamily="18" charset="0"/>
              </a:rPr>
              <a:t>Dưa</a:t>
            </a:r>
            <a:r>
              <a:rPr lang="en-US" altLang="en-US" sz="4320" b="1" dirty="0" smtClean="0">
                <a:solidFill>
                  <a:srgbClr val="0000FF"/>
                </a:solidFill>
                <a:latin typeface="Times New Roman" panose="02020603050405020304" pitchFamily="18" charset="0"/>
                <a:cs typeface="Times New Roman" panose="02020603050405020304" pitchFamily="18" charset="0"/>
              </a:rPr>
              <a:t> </a:t>
            </a:r>
            <a:r>
              <a:rPr lang="en-US" altLang="en-US" sz="4320" b="1" dirty="0" err="1" smtClean="0">
                <a:solidFill>
                  <a:srgbClr val="0000FF"/>
                </a:solidFill>
                <a:latin typeface="Times New Roman" panose="02020603050405020304" pitchFamily="18" charset="0"/>
                <a:cs typeface="Times New Roman" panose="02020603050405020304" pitchFamily="18" charset="0"/>
              </a:rPr>
              <a:t>hấu</a:t>
            </a:r>
            <a:endParaRPr lang="en-US" altLang="en-US" sz="4320" b="1" dirty="0">
              <a:solidFill>
                <a:srgbClr val="0000FF"/>
              </a:solidFill>
              <a:latin typeface="Times New Roman" panose="02020603050405020304" pitchFamily="18" charset="0"/>
              <a:cs typeface="Times New Roman" panose="02020603050405020304" pitchFamily="18" charset="0"/>
            </a:endParaRPr>
          </a:p>
          <a:p>
            <a:pPr algn="ctr"/>
            <a:r>
              <a:rPr lang="en-US" altLang="en-US" sz="3600" b="1" dirty="0" smtClean="0">
                <a:solidFill>
                  <a:srgbClr val="FF0000"/>
                </a:solidFill>
                <a:latin typeface="Times New Roman" panose="02020603050405020304" pitchFamily="18" charset="0"/>
                <a:cs typeface="Times New Roman" panose="02020603050405020304" pitchFamily="18" charset="0"/>
              </a:rPr>
              <a:t>Người </a:t>
            </a:r>
            <a:r>
              <a:rPr lang="en-US" altLang="en-US" sz="3600" b="1" dirty="0" err="1" smtClean="0">
                <a:solidFill>
                  <a:srgbClr val="FF0000"/>
                </a:solidFill>
                <a:latin typeface="Times New Roman" panose="02020603050405020304" pitchFamily="18" charset="0"/>
                <a:cs typeface="Times New Roman" panose="02020603050405020304" pitchFamily="18" charset="0"/>
              </a:rPr>
              <a:t>thực</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hiện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Nguyễn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Thị</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Phượng</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ctr"/>
            <a:r>
              <a:rPr lang="en-US" altLang="en-US" sz="3600" b="1" dirty="0">
                <a:solidFill>
                  <a:srgbClr val="FF0000"/>
                </a:solidFill>
                <a:latin typeface="Times New Roman" panose="02020603050405020304" pitchFamily="18" charset="0"/>
                <a:cs typeface="Times New Roman" panose="02020603050405020304" pitchFamily="18" charset="0"/>
              </a:rPr>
              <a:t>      Trường Mầm non </a:t>
            </a:r>
            <a:r>
              <a:rPr lang="en-US" altLang="en-US" sz="3600" b="1" dirty="0" err="1" smtClean="0">
                <a:solidFill>
                  <a:srgbClr val="FF0000"/>
                </a:solidFill>
                <a:latin typeface="Times New Roman" panose="02020603050405020304" pitchFamily="18" charset="0"/>
                <a:cs typeface="Times New Roman" panose="02020603050405020304" pitchFamily="18" charset="0"/>
              </a:rPr>
              <a:t>Nhân</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Chính</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771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7488" y="2438043"/>
            <a:ext cx="4919305" cy="3353395"/>
          </a:xfrm>
          <a:prstGeom prst="rect">
            <a:avLst/>
          </a:prstGeom>
        </p:spPr>
      </p:pic>
      <p:sp>
        <p:nvSpPr>
          <p:cNvPr id="6" name="Text 2"/>
          <p:cNvSpPr/>
          <p:nvPr/>
        </p:nvSpPr>
        <p:spPr>
          <a:xfrm>
            <a:off x="793790" y="3028236"/>
            <a:ext cx="6708458" cy="744260"/>
          </a:xfrm>
          <a:prstGeom prst="rect">
            <a:avLst/>
          </a:prstGeom>
          <a:noFill/>
          <a:ln/>
        </p:spPr>
        <p:txBody>
          <a:bodyPr wrap="none" rtlCol="0" anchor="t"/>
          <a:lstStyle/>
          <a:p>
            <a:pPr marL="0" indent="0">
              <a:lnSpc>
                <a:spcPts val="5860"/>
              </a:lnSpc>
              <a:buNone/>
            </a:pPr>
            <a:r>
              <a:rPr lang="en-US" sz="4688" dirty="0" err="1">
                <a:solidFill>
                  <a:srgbClr val="020202"/>
                </a:solidFill>
                <a:latin typeface="PT Serif" pitchFamily="34" charset="0"/>
                <a:ea typeface="PT Serif" pitchFamily="34" charset="-122"/>
                <a:cs typeface="PT Serif" pitchFamily="34" charset="-120"/>
              </a:rPr>
              <a:t>Kết</a:t>
            </a:r>
            <a:r>
              <a:rPr lang="en-US" sz="4688" dirty="0">
                <a:solidFill>
                  <a:srgbClr val="020202"/>
                </a:solidFill>
                <a:latin typeface="PT Serif" pitchFamily="34" charset="0"/>
                <a:ea typeface="PT Serif" pitchFamily="34" charset="-122"/>
                <a:cs typeface="PT Serif" pitchFamily="34" charset="-120"/>
              </a:rPr>
              <a:t> </a:t>
            </a:r>
            <a:r>
              <a:rPr lang="en-US" sz="4688" dirty="0" err="1" smtClean="0">
                <a:solidFill>
                  <a:srgbClr val="020202"/>
                </a:solidFill>
                <a:latin typeface="PT Serif" pitchFamily="34" charset="0"/>
                <a:ea typeface="PT Serif" pitchFamily="34" charset="-122"/>
                <a:cs typeface="PT Serif" pitchFamily="34" charset="-120"/>
              </a:rPr>
              <a:t>thúc</a:t>
            </a:r>
            <a:endParaRPr lang="en-US" sz="4688" dirty="0"/>
          </a:p>
        </p:txBody>
      </p:sp>
      <p:sp>
        <p:nvSpPr>
          <p:cNvPr id="7" name="Text 3"/>
          <p:cNvSpPr/>
          <p:nvPr/>
        </p:nvSpPr>
        <p:spPr>
          <a:xfrm>
            <a:off x="793790" y="4112657"/>
            <a:ext cx="7556421" cy="1088708"/>
          </a:xfrm>
          <a:prstGeom prst="rect">
            <a:avLst/>
          </a:prstGeom>
          <a:noFill/>
          <a:ln/>
        </p:spPr>
        <p:txBody>
          <a:bodyPr wrap="square" rtlCol="0" anchor="t"/>
          <a:lstStyle/>
          <a:p>
            <a:pPr marL="0" indent="0">
              <a:lnSpc>
                <a:spcPts val="2858"/>
              </a:lnSpc>
              <a:buNone/>
            </a:pPr>
            <a:r>
              <a:rPr lang="en-US" sz="1786" dirty="0">
                <a:solidFill>
                  <a:srgbClr val="383838"/>
                </a:solidFill>
                <a:latin typeface="DM Sans" pitchFamily="34" charset="0"/>
                <a:ea typeface="DM Sans" pitchFamily="34" charset="-122"/>
                <a:cs typeface="DM Sans" pitchFamily="34" charset="-120"/>
              </a:rPr>
              <a:t>Qua bài học hôm nay, chúng ta đã cùng nhau khám phá những điều thú vị về quả dưa hấu. Hãy nhớ rằng, dưa hấu không chỉ là một loại trái cây ngon ngọt mà còn rất bổ dưỡng, mang lại nhiều lợi ích cho sức khỏe.</a:t>
            </a:r>
            <a:endParaRPr lang="en-US" sz="1786" dirty="0"/>
          </a:p>
        </p:txBody>
      </p:sp>
      <p:pic>
        <p:nvPicPr>
          <p:cNvPr id="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3607" y="2249567"/>
            <a:ext cx="4919186" cy="3730466"/>
          </a:xfrm>
          <a:prstGeom prst="rect">
            <a:avLst/>
          </a:prstGeom>
        </p:spPr>
      </p:pic>
      <p:sp>
        <p:nvSpPr>
          <p:cNvPr id="6" name="Text 2"/>
          <p:cNvSpPr/>
          <p:nvPr/>
        </p:nvSpPr>
        <p:spPr>
          <a:xfrm>
            <a:off x="6280190" y="2228731"/>
            <a:ext cx="7556421" cy="2054066"/>
          </a:xfrm>
          <a:prstGeom prst="rect">
            <a:avLst/>
          </a:prstGeom>
          <a:noFill/>
          <a:ln/>
        </p:spPr>
        <p:txBody>
          <a:bodyPr wrap="square" rtlCol="0" anchor="t"/>
          <a:lstStyle/>
          <a:p>
            <a:pPr marL="0" indent="0">
              <a:lnSpc>
                <a:spcPts val="8087"/>
              </a:lnSpc>
              <a:buNone/>
            </a:pPr>
            <a:r>
              <a:rPr lang="en-US" sz="6470" dirty="0">
                <a:solidFill>
                  <a:srgbClr val="020202"/>
                </a:solidFill>
                <a:latin typeface="PT Serif" pitchFamily="34" charset="0"/>
                <a:ea typeface="PT Serif" pitchFamily="34" charset="-122"/>
                <a:cs typeface="PT Serif" pitchFamily="34" charset="-120"/>
              </a:rPr>
              <a:t>Khám phá quả dưa hấu</a:t>
            </a:r>
            <a:endParaRPr lang="en-US" sz="6470" dirty="0"/>
          </a:p>
        </p:txBody>
      </p:sp>
      <p:sp>
        <p:nvSpPr>
          <p:cNvPr id="7" name="Text 3"/>
          <p:cNvSpPr/>
          <p:nvPr/>
        </p:nvSpPr>
        <p:spPr>
          <a:xfrm>
            <a:off x="6280190" y="4622959"/>
            <a:ext cx="7556421" cy="725805"/>
          </a:xfrm>
          <a:prstGeom prst="rect">
            <a:avLst/>
          </a:prstGeom>
          <a:noFill/>
          <a:ln/>
        </p:spPr>
        <p:txBody>
          <a:bodyPr wrap="square" rtlCol="0" anchor="t"/>
          <a:lstStyle/>
          <a:p>
            <a:pPr marL="0" indent="0">
              <a:lnSpc>
                <a:spcPts val="2858"/>
              </a:lnSpc>
              <a:buNone/>
            </a:pPr>
            <a:r>
              <a:rPr lang="en-US" sz="1786" dirty="0">
                <a:solidFill>
                  <a:srgbClr val="383838"/>
                </a:solidFill>
                <a:latin typeface="DM Sans" pitchFamily="34" charset="0"/>
                <a:ea typeface="DM Sans" pitchFamily="34" charset="-122"/>
                <a:cs typeface="DM Sans" pitchFamily="34" charset="-120"/>
              </a:rPr>
              <a:t>Hôm nay chúng ta sẽ cùng nhau khám phá thế giới của quả dưa hấu. Một loại trái cây ngon ngọt, mát lạnh và rất bổ dưỡng.</a:t>
            </a:r>
            <a:endParaRPr lang="en-US" sz="1786" dirty="0"/>
          </a:p>
        </p:txBody>
      </p:sp>
      <p:sp>
        <p:nvSpPr>
          <p:cNvPr id="8" name="Shape 4"/>
          <p:cNvSpPr/>
          <p:nvPr/>
        </p:nvSpPr>
        <p:spPr>
          <a:xfrm>
            <a:off x="6280190" y="5620822"/>
            <a:ext cx="362903" cy="362903"/>
          </a:xfrm>
          <a:prstGeom prst="roundRect">
            <a:avLst>
              <a:gd name="adj" fmla="val 25194296"/>
            </a:avLst>
          </a:prstGeom>
          <a:noFill/>
          <a:ln w="7620">
            <a:solidFill>
              <a:srgbClr val="FFFFFF"/>
            </a:solidFill>
            <a:prstDash val="solid"/>
          </a:ln>
        </p:spPr>
      </p:sp>
      <p:pic>
        <p:nvPicPr>
          <p:cNvPr id="9" name="Image 2" descr="preencoded.png"/>
          <p:cNvPicPr>
            <a:picLocks noChangeAspect="1"/>
          </p:cNvPicPr>
          <p:nvPr/>
        </p:nvPicPr>
        <p:blipFill>
          <a:blip r:embed="rId5"/>
          <a:stretch>
            <a:fillRect/>
          </a:stretch>
        </p:blipFill>
        <p:spPr>
          <a:xfrm>
            <a:off x="6287810" y="5628442"/>
            <a:ext cx="347663" cy="347663"/>
          </a:xfrm>
          <a:prstGeom prst="rect">
            <a:avLst/>
          </a:prstGeom>
        </p:spPr>
      </p:pic>
      <p:sp>
        <p:nvSpPr>
          <p:cNvPr id="10" name="Text 5"/>
          <p:cNvSpPr/>
          <p:nvPr/>
        </p:nvSpPr>
        <p:spPr>
          <a:xfrm>
            <a:off x="6756440" y="5603915"/>
            <a:ext cx="3129320" cy="396835"/>
          </a:xfrm>
          <a:prstGeom prst="rect">
            <a:avLst/>
          </a:prstGeom>
          <a:noFill/>
          <a:ln/>
        </p:spPr>
        <p:txBody>
          <a:bodyPr wrap="none" rtlCol="0" anchor="t"/>
          <a:lstStyle/>
          <a:p>
            <a:pPr marL="0" indent="0" algn="l">
              <a:lnSpc>
                <a:spcPts val="3126"/>
              </a:lnSpc>
              <a:buNone/>
            </a:pPr>
            <a:r>
              <a:rPr lang="en-US" sz="2233" b="1" dirty="0">
                <a:solidFill>
                  <a:srgbClr val="383838"/>
                </a:solidFill>
                <a:latin typeface="DM Sans" pitchFamily="34" charset="0"/>
                <a:ea typeface="DM Sans" pitchFamily="34" charset="-122"/>
                <a:cs typeface="DM Sans" pitchFamily="34" charset="-120"/>
              </a:rPr>
              <a:t>by Nguyễn Thị Phượng</a:t>
            </a:r>
            <a:endParaRPr lang="en-US" sz="2233" dirty="0"/>
          </a:p>
        </p:txBody>
      </p:sp>
      <p:pic>
        <p:nvPicPr>
          <p:cNvPr id="11"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672001"/>
          </a:xfrm>
          <a:prstGeom prst="rect">
            <a:avLst/>
          </a:prstGeom>
        </p:spPr>
      </p:pic>
      <p:pic>
        <p:nvPicPr>
          <p:cNvPr id="5" name="Image 1" descr="preencoded.png"/>
          <p:cNvPicPr>
            <a:picLocks noChangeAspect="1"/>
          </p:cNvPicPr>
          <p:nvPr/>
        </p:nvPicPr>
        <p:blipFill>
          <a:blip r:embed="rId4"/>
          <a:stretch>
            <a:fillRect/>
          </a:stretch>
        </p:blipFill>
        <p:spPr>
          <a:xfrm>
            <a:off x="6073021" y="267176"/>
            <a:ext cx="2484358" cy="2137648"/>
          </a:xfrm>
          <a:prstGeom prst="rect">
            <a:avLst/>
          </a:prstGeom>
        </p:spPr>
      </p:pic>
      <p:sp>
        <p:nvSpPr>
          <p:cNvPr id="6" name="Text 2"/>
          <p:cNvSpPr/>
          <p:nvPr/>
        </p:nvSpPr>
        <p:spPr>
          <a:xfrm>
            <a:off x="748070" y="3429714"/>
            <a:ext cx="5669280" cy="701397"/>
          </a:xfrm>
          <a:prstGeom prst="rect">
            <a:avLst/>
          </a:prstGeom>
          <a:noFill/>
          <a:ln/>
        </p:spPr>
        <p:txBody>
          <a:bodyPr wrap="none" rtlCol="0" anchor="t"/>
          <a:lstStyle/>
          <a:p>
            <a:pPr marL="0" indent="0">
              <a:lnSpc>
                <a:spcPts val="5523"/>
              </a:lnSpc>
              <a:buNone/>
            </a:pPr>
            <a:r>
              <a:rPr lang="en-US" sz="4418" dirty="0">
                <a:solidFill>
                  <a:srgbClr val="020202"/>
                </a:solidFill>
                <a:latin typeface="PT Serif" pitchFamily="34" charset="0"/>
                <a:ea typeface="PT Serif" pitchFamily="34" charset="-122"/>
                <a:cs typeface="PT Serif" pitchFamily="34" charset="-120"/>
              </a:rPr>
              <a:t>Mục tiêu của bài giảng</a:t>
            </a:r>
            <a:endParaRPr lang="en-US" sz="4418" dirty="0"/>
          </a:p>
        </p:txBody>
      </p:sp>
      <p:sp>
        <p:nvSpPr>
          <p:cNvPr id="7" name="Shape 3"/>
          <p:cNvSpPr/>
          <p:nvPr/>
        </p:nvSpPr>
        <p:spPr>
          <a:xfrm>
            <a:off x="748070" y="4692134"/>
            <a:ext cx="480893" cy="480893"/>
          </a:xfrm>
          <a:prstGeom prst="roundRect">
            <a:avLst>
              <a:gd name="adj" fmla="val 6668"/>
            </a:avLst>
          </a:prstGeom>
          <a:solidFill>
            <a:srgbClr val="F2EEEE"/>
          </a:solidFill>
          <a:ln/>
        </p:spPr>
      </p:sp>
      <p:sp>
        <p:nvSpPr>
          <p:cNvPr id="8" name="Text 4"/>
          <p:cNvSpPr/>
          <p:nvPr/>
        </p:nvSpPr>
        <p:spPr>
          <a:xfrm>
            <a:off x="898803" y="4764167"/>
            <a:ext cx="179427" cy="336709"/>
          </a:xfrm>
          <a:prstGeom prst="rect">
            <a:avLst/>
          </a:prstGeom>
          <a:noFill/>
          <a:ln/>
        </p:spPr>
        <p:txBody>
          <a:bodyPr wrap="none" rtlCol="0" anchor="t"/>
          <a:lstStyle/>
          <a:p>
            <a:pPr marL="0" indent="0" algn="ctr">
              <a:lnSpc>
                <a:spcPts val="2651"/>
              </a:lnSpc>
              <a:buNone/>
            </a:pPr>
            <a:r>
              <a:rPr lang="en-US" sz="2651" dirty="0">
                <a:solidFill>
                  <a:srgbClr val="383838"/>
                </a:solidFill>
                <a:latin typeface="PT Serif" pitchFamily="34" charset="0"/>
                <a:ea typeface="PT Serif" pitchFamily="34" charset="-122"/>
                <a:cs typeface="PT Serif" pitchFamily="34" charset="-120"/>
              </a:rPr>
              <a:t>1</a:t>
            </a:r>
            <a:endParaRPr lang="en-US" sz="2651" dirty="0"/>
          </a:p>
        </p:txBody>
      </p:sp>
      <p:sp>
        <p:nvSpPr>
          <p:cNvPr id="9" name="Text 5"/>
          <p:cNvSpPr/>
          <p:nvPr/>
        </p:nvSpPr>
        <p:spPr>
          <a:xfrm>
            <a:off x="1442680" y="4692134"/>
            <a:ext cx="4292918" cy="350639"/>
          </a:xfrm>
          <a:prstGeom prst="rect">
            <a:avLst/>
          </a:prstGeom>
          <a:noFill/>
          <a:ln/>
        </p:spPr>
        <p:txBody>
          <a:bodyPr wrap="none" rtlCol="0" anchor="t"/>
          <a:lstStyle/>
          <a:p>
            <a:pPr marL="0" indent="0">
              <a:lnSpc>
                <a:spcPts val="2761"/>
              </a:lnSpc>
              <a:buNone/>
            </a:pPr>
            <a:r>
              <a:rPr lang="en-US" sz="2209" dirty="0">
                <a:solidFill>
                  <a:srgbClr val="383838"/>
                </a:solidFill>
                <a:latin typeface="PT Serif" pitchFamily="34" charset="0"/>
                <a:ea typeface="PT Serif" pitchFamily="34" charset="-122"/>
                <a:cs typeface="PT Serif" pitchFamily="34" charset="-120"/>
              </a:rPr>
              <a:t>Hiểu rõ đặc điểm của quả dưa hấu</a:t>
            </a:r>
            <a:endParaRPr lang="en-US" sz="2209" dirty="0"/>
          </a:p>
        </p:txBody>
      </p:sp>
      <p:sp>
        <p:nvSpPr>
          <p:cNvPr id="10" name="Text 6"/>
          <p:cNvSpPr/>
          <p:nvPr/>
        </p:nvSpPr>
        <p:spPr>
          <a:xfrm>
            <a:off x="1442680" y="5171003"/>
            <a:ext cx="5765721" cy="683895"/>
          </a:xfrm>
          <a:prstGeom prst="rect">
            <a:avLst/>
          </a:prstGeom>
          <a:noFill/>
          <a:ln/>
        </p:spPr>
        <p:txBody>
          <a:bodyPr wrap="square" rtlCol="0" anchor="t"/>
          <a:lstStyle/>
          <a:p>
            <a:pPr marL="0" indent="0">
              <a:lnSpc>
                <a:spcPts val="2693"/>
              </a:lnSpc>
              <a:buNone/>
            </a:pPr>
            <a:r>
              <a:rPr lang="en-US" sz="1683" dirty="0">
                <a:solidFill>
                  <a:srgbClr val="383838"/>
                </a:solidFill>
                <a:latin typeface="DM Sans" pitchFamily="34" charset="0"/>
                <a:ea typeface="DM Sans" pitchFamily="34" charset="-122"/>
                <a:cs typeface="DM Sans" pitchFamily="34" charset="-120"/>
              </a:rPr>
              <a:t>Học sinh sẽ biết được hình dáng, màu sắc, mùi vị và cách quả dưa hấu được trồng.</a:t>
            </a:r>
            <a:endParaRPr lang="en-US" sz="1683" dirty="0"/>
          </a:p>
        </p:txBody>
      </p:sp>
      <p:sp>
        <p:nvSpPr>
          <p:cNvPr id="11" name="Shape 7"/>
          <p:cNvSpPr/>
          <p:nvPr/>
        </p:nvSpPr>
        <p:spPr>
          <a:xfrm>
            <a:off x="7422118" y="4692134"/>
            <a:ext cx="480893" cy="480893"/>
          </a:xfrm>
          <a:prstGeom prst="roundRect">
            <a:avLst>
              <a:gd name="adj" fmla="val 6668"/>
            </a:avLst>
          </a:prstGeom>
          <a:solidFill>
            <a:srgbClr val="F2EEEE"/>
          </a:solidFill>
          <a:ln/>
        </p:spPr>
      </p:sp>
      <p:sp>
        <p:nvSpPr>
          <p:cNvPr id="12" name="Text 8"/>
          <p:cNvSpPr/>
          <p:nvPr/>
        </p:nvSpPr>
        <p:spPr>
          <a:xfrm>
            <a:off x="7572851" y="4764167"/>
            <a:ext cx="179427" cy="336709"/>
          </a:xfrm>
          <a:prstGeom prst="rect">
            <a:avLst/>
          </a:prstGeom>
          <a:noFill/>
          <a:ln/>
        </p:spPr>
        <p:txBody>
          <a:bodyPr wrap="none" rtlCol="0" anchor="t"/>
          <a:lstStyle/>
          <a:p>
            <a:pPr marL="0" indent="0" algn="ctr">
              <a:lnSpc>
                <a:spcPts val="2651"/>
              </a:lnSpc>
              <a:buNone/>
            </a:pPr>
            <a:r>
              <a:rPr lang="en-US" sz="2651" dirty="0">
                <a:solidFill>
                  <a:srgbClr val="383838"/>
                </a:solidFill>
                <a:latin typeface="PT Serif" pitchFamily="34" charset="0"/>
                <a:ea typeface="PT Serif" pitchFamily="34" charset="-122"/>
                <a:cs typeface="PT Serif" pitchFamily="34" charset="-120"/>
              </a:rPr>
              <a:t>2</a:t>
            </a:r>
            <a:endParaRPr lang="en-US" sz="2651" dirty="0"/>
          </a:p>
        </p:txBody>
      </p:sp>
      <p:sp>
        <p:nvSpPr>
          <p:cNvPr id="13" name="Text 9"/>
          <p:cNvSpPr/>
          <p:nvPr/>
        </p:nvSpPr>
        <p:spPr>
          <a:xfrm>
            <a:off x="8116729" y="4692134"/>
            <a:ext cx="4712851" cy="350639"/>
          </a:xfrm>
          <a:prstGeom prst="rect">
            <a:avLst/>
          </a:prstGeom>
          <a:noFill/>
          <a:ln/>
        </p:spPr>
        <p:txBody>
          <a:bodyPr wrap="none" rtlCol="0" anchor="t"/>
          <a:lstStyle/>
          <a:p>
            <a:pPr marL="0" indent="0">
              <a:lnSpc>
                <a:spcPts val="2761"/>
              </a:lnSpc>
              <a:buNone/>
            </a:pPr>
            <a:r>
              <a:rPr lang="en-US" sz="2209" dirty="0">
                <a:solidFill>
                  <a:srgbClr val="383838"/>
                </a:solidFill>
                <a:latin typeface="PT Serif" pitchFamily="34" charset="0"/>
                <a:ea typeface="PT Serif" pitchFamily="34" charset="-122"/>
                <a:cs typeface="PT Serif" pitchFamily="34" charset="-120"/>
              </a:rPr>
              <a:t>Nắm vững lợi ích của việc ăn dưa hấu</a:t>
            </a:r>
            <a:endParaRPr lang="en-US" sz="2209" dirty="0"/>
          </a:p>
        </p:txBody>
      </p:sp>
      <p:sp>
        <p:nvSpPr>
          <p:cNvPr id="14" name="Text 10"/>
          <p:cNvSpPr/>
          <p:nvPr/>
        </p:nvSpPr>
        <p:spPr>
          <a:xfrm>
            <a:off x="8116729" y="5171003"/>
            <a:ext cx="5765721" cy="683895"/>
          </a:xfrm>
          <a:prstGeom prst="rect">
            <a:avLst/>
          </a:prstGeom>
          <a:noFill/>
          <a:ln/>
        </p:spPr>
        <p:txBody>
          <a:bodyPr wrap="square" rtlCol="0" anchor="t"/>
          <a:lstStyle/>
          <a:p>
            <a:pPr marL="0" indent="0">
              <a:lnSpc>
                <a:spcPts val="2693"/>
              </a:lnSpc>
              <a:buNone/>
            </a:pPr>
            <a:r>
              <a:rPr lang="en-US" sz="1683" dirty="0">
                <a:solidFill>
                  <a:srgbClr val="383838"/>
                </a:solidFill>
                <a:latin typeface="DM Sans" pitchFamily="34" charset="0"/>
                <a:ea typeface="DM Sans" pitchFamily="34" charset="-122"/>
                <a:cs typeface="DM Sans" pitchFamily="34" charset="-120"/>
              </a:rPr>
              <a:t>Học sinh sẽ hiểu được những chất dinh dưỡng có trong quả dưa hấu và tác dụng của chúng đối với cơ thể.</a:t>
            </a:r>
            <a:endParaRPr lang="en-US" sz="1683" dirty="0"/>
          </a:p>
        </p:txBody>
      </p:sp>
      <p:sp>
        <p:nvSpPr>
          <p:cNvPr id="15" name="Shape 11"/>
          <p:cNvSpPr/>
          <p:nvPr/>
        </p:nvSpPr>
        <p:spPr>
          <a:xfrm>
            <a:off x="748070" y="6309003"/>
            <a:ext cx="480893" cy="480893"/>
          </a:xfrm>
          <a:prstGeom prst="roundRect">
            <a:avLst>
              <a:gd name="adj" fmla="val 6668"/>
            </a:avLst>
          </a:prstGeom>
          <a:solidFill>
            <a:srgbClr val="F2EEEE"/>
          </a:solidFill>
          <a:ln/>
        </p:spPr>
      </p:sp>
      <p:sp>
        <p:nvSpPr>
          <p:cNvPr id="16" name="Text 12"/>
          <p:cNvSpPr/>
          <p:nvPr/>
        </p:nvSpPr>
        <p:spPr>
          <a:xfrm>
            <a:off x="898803" y="6381036"/>
            <a:ext cx="179427" cy="336709"/>
          </a:xfrm>
          <a:prstGeom prst="rect">
            <a:avLst/>
          </a:prstGeom>
          <a:noFill/>
          <a:ln/>
        </p:spPr>
        <p:txBody>
          <a:bodyPr wrap="none" rtlCol="0" anchor="t"/>
          <a:lstStyle/>
          <a:p>
            <a:pPr marL="0" indent="0" algn="ctr">
              <a:lnSpc>
                <a:spcPts val="2651"/>
              </a:lnSpc>
              <a:buNone/>
            </a:pPr>
            <a:r>
              <a:rPr lang="en-US" sz="2651" dirty="0">
                <a:solidFill>
                  <a:srgbClr val="383838"/>
                </a:solidFill>
                <a:latin typeface="PT Serif" pitchFamily="34" charset="0"/>
                <a:ea typeface="PT Serif" pitchFamily="34" charset="-122"/>
                <a:cs typeface="PT Serif" pitchFamily="34" charset="-120"/>
              </a:rPr>
              <a:t>3</a:t>
            </a:r>
            <a:endParaRPr lang="en-US" sz="2651" dirty="0"/>
          </a:p>
        </p:txBody>
      </p:sp>
      <p:sp>
        <p:nvSpPr>
          <p:cNvPr id="17" name="Text 13"/>
          <p:cNvSpPr/>
          <p:nvPr/>
        </p:nvSpPr>
        <p:spPr>
          <a:xfrm>
            <a:off x="1442680" y="6309003"/>
            <a:ext cx="5158859" cy="350639"/>
          </a:xfrm>
          <a:prstGeom prst="rect">
            <a:avLst/>
          </a:prstGeom>
          <a:noFill/>
          <a:ln/>
        </p:spPr>
        <p:txBody>
          <a:bodyPr wrap="none" rtlCol="0" anchor="t"/>
          <a:lstStyle/>
          <a:p>
            <a:pPr marL="0" indent="0">
              <a:lnSpc>
                <a:spcPts val="2761"/>
              </a:lnSpc>
              <a:buNone/>
            </a:pPr>
            <a:r>
              <a:rPr lang="en-US" sz="2209" dirty="0">
                <a:solidFill>
                  <a:srgbClr val="383838"/>
                </a:solidFill>
                <a:latin typeface="PT Serif" pitchFamily="34" charset="0"/>
                <a:ea typeface="PT Serif" pitchFamily="34" charset="-122"/>
                <a:cs typeface="PT Serif" pitchFamily="34" charset="-120"/>
              </a:rPr>
              <a:t>Biết cách chế biến dưa hấu thành món ăn</a:t>
            </a:r>
            <a:endParaRPr lang="en-US" sz="2209" dirty="0"/>
          </a:p>
        </p:txBody>
      </p:sp>
      <p:sp>
        <p:nvSpPr>
          <p:cNvPr id="18" name="Text 14"/>
          <p:cNvSpPr/>
          <p:nvPr/>
        </p:nvSpPr>
        <p:spPr>
          <a:xfrm>
            <a:off x="1442680" y="6787872"/>
            <a:ext cx="5765721" cy="683895"/>
          </a:xfrm>
          <a:prstGeom prst="rect">
            <a:avLst/>
          </a:prstGeom>
          <a:noFill/>
          <a:ln/>
        </p:spPr>
        <p:txBody>
          <a:bodyPr wrap="square" rtlCol="0" anchor="t"/>
          <a:lstStyle/>
          <a:p>
            <a:pPr marL="0" indent="0">
              <a:lnSpc>
                <a:spcPts val="2693"/>
              </a:lnSpc>
              <a:buNone/>
            </a:pPr>
            <a:r>
              <a:rPr lang="en-US" sz="1683" dirty="0">
                <a:solidFill>
                  <a:srgbClr val="383838"/>
                </a:solidFill>
                <a:latin typeface="DM Sans" pitchFamily="34" charset="0"/>
                <a:ea typeface="DM Sans" pitchFamily="34" charset="-122"/>
                <a:cs typeface="DM Sans" pitchFamily="34" charset="-120"/>
              </a:rPr>
              <a:t>Học sinh sẽ biết cách bổ dưa hấu, làm sinh tố và các món ăn đơn giản từ dưa hấu.</a:t>
            </a:r>
            <a:endParaRPr lang="en-US" sz="1683" dirty="0"/>
          </a:p>
        </p:txBody>
      </p:sp>
      <p:sp>
        <p:nvSpPr>
          <p:cNvPr id="19" name="Shape 15"/>
          <p:cNvSpPr/>
          <p:nvPr/>
        </p:nvSpPr>
        <p:spPr>
          <a:xfrm>
            <a:off x="7422118" y="6309003"/>
            <a:ext cx="480893" cy="480893"/>
          </a:xfrm>
          <a:prstGeom prst="roundRect">
            <a:avLst>
              <a:gd name="adj" fmla="val 6668"/>
            </a:avLst>
          </a:prstGeom>
          <a:solidFill>
            <a:srgbClr val="F2EEEE"/>
          </a:solidFill>
          <a:ln/>
        </p:spPr>
      </p:sp>
      <p:sp>
        <p:nvSpPr>
          <p:cNvPr id="20" name="Text 16"/>
          <p:cNvSpPr/>
          <p:nvPr/>
        </p:nvSpPr>
        <p:spPr>
          <a:xfrm>
            <a:off x="7572851" y="6381036"/>
            <a:ext cx="179427" cy="336709"/>
          </a:xfrm>
          <a:prstGeom prst="rect">
            <a:avLst/>
          </a:prstGeom>
          <a:noFill/>
          <a:ln/>
        </p:spPr>
        <p:txBody>
          <a:bodyPr wrap="none" rtlCol="0" anchor="t"/>
          <a:lstStyle/>
          <a:p>
            <a:pPr marL="0" indent="0" algn="ctr">
              <a:lnSpc>
                <a:spcPts val="2651"/>
              </a:lnSpc>
              <a:buNone/>
            </a:pPr>
            <a:r>
              <a:rPr lang="en-US" sz="2651" dirty="0">
                <a:solidFill>
                  <a:srgbClr val="383838"/>
                </a:solidFill>
                <a:latin typeface="PT Serif" pitchFamily="34" charset="0"/>
                <a:ea typeface="PT Serif" pitchFamily="34" charset="-122"/>
                <a:cs typeface="PT Serif" pitchFamily="34" charset="-120"/>
              </a:rPr>
              <a:t>4</a:t>
            </a:r>
            <a:endParaRPr lang="en-US" sz="2651" dirty="0"/>
          </a:p>
        </p:txBody>
      </p:sp>
      <p:sp>
        <p:nvSpPr>
          <p:cNvPr id="21" name="Text 17"/>
          <p:cNvSpPr/>
          <p:nvPr/>
        </p:nvSpPr>
        <p:spPr>
          <a:xfrm>
            <a:off x="8116729" y="6309003"/>
            <a:ext cx="4063246" cy="350639"/>
          </a:xfrm>
          <a:prstGeom prst="rect">
            <a:avLst/>
          </a:prstGeom>
          <a:noFill/>
          <a:ln/>
        </p:spPr>
        <p:txBody>
          <a:bodyPr wrap="none" rtlCol="0" anchor="t"/>
          <a:lstStyle/>
          <a:p>
            <a:pPr marL="0" indent="0">
              <a:lnSpc>
                <a:spcPts val="2761"/>
              </a:lnSpc>
              <a:buNone/>
            </a:pPr>
            <a:r>
              <a:rPr lang="en-US" sz="2209" dirty="0">
                <a:solidFill>
                  <a:srgbClr val="383838"/>
                </a:solidFill>
                <a:latin typeface="PT Serif" pitchFamily="34" charset="0"/>
                <a:ea typeface="PT Serif" pitchFamily="34" charset="-122"/>
                <a:cs typeface="PT Serif" pitchFamily="34" charset="-120"/>
              </a:rPr>
              <a:t>Tham gia các hoạt động vui chơi</a:t>
            </a:r>
            <a:endParaRPr lang="en-US" sz="2209" dirty="0"/>
          </a:p>
        </p:txBody>
      </p:sp>
      <p:sp>
        <p:nvSpPr>
          <p:cNvPr id="22" name="Text 18"/>
          <p:cNvSpPr/>
          <p:nvPr/>
        </p:nvSpPr>
        <p:spPr>
          <a:xfrm>
            <a:off x="8116729" y="6787872"/>
            <a:ext cx="5765721" cy="683895"/>
          </a:xfrm>
          <a:prstGeom prst="rect">
            <a:avLst/>
          </a:prstGeom>
          <a:noFill/>
          <a:ln/>
        </p:spPr>
        <p:txBody>
          <a:bodyPr wrap="square" rtlCol="0" anchor="t"/>
          <a:lstStyle/>
          <a:p>
            <a:pPr marL="0" indent="0">
              <a:lnSpc>
                <a:spcPts val="2693"/>
              </a:lnSpc>
              <a:buNone/>
            </a:pPr>
            <a:r>
              <a:rPr lang="en-US" sz="1683" dirty="0">
                <a:solidFill>
                  <a:srgbClr val="383838"/>
                </a:solidFill>
                <a:latin typeface="DM Sans" pitchFamily="34" charset="0"/>
                <a:ea typeface="DM Sans" pitchFamily="34" charset="-122"/>
                <a:cs typeface="DM Sans" pitchFamily="34" charset="-120"/>
              </a:rPr>
              <a:t>Học sinh sẽ tham gia các trò chơi và hoạt động sáng tạo liên quan đến quả dưa hấu.</a:t>
            </a:r>
            <a:endParaRPr lang="en-US" sz="1683" dirty="0"/>
          </a:p>
        </p:txBody>
      </p:sp>
      <p:pic>
        <p:nvPicPr>
          <p:cNvPr id="23"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6052" y="2276475"/>
            <a:ext cx="5042178" cy="3676650"/>
          </a:xfrm>
          <a:prstGeom prst="rect">
            <a:avLst/>
          </a:prstGeom>
        </p:spPr>
      </p:pic>
      <p:sp>
        <p:nvSpPr>
          <p:cNvPr id="6" name="Text 2"/>
          <p:cNvSpPr/>
          <p:nvPr/>
        </p:nvSpPr>
        <p:spPr>
          <a:xfrm>
            <a:off x="621744" y="922496"/>
            <a:ext cx="7858482" cy="582930"/>
          </a:xfrm>
          <a:prstGeom prst="rect">
            <a:avLst/>
          </a:prstGeom>
          <a:noFill/>
          <a:ln/>
        </p:spPr>
        <p:txBody>
          <a:bodyPr wrap="none" rtlCol="0" anchor="t"/>
          <a:lstStyle/>
          <a:p>
            <a:pPr marL="0" indent="0">
              <a:lnSpc>
                <a:spcPts val="4590"/>
              </a:lnSpc>
              <a:buNone/>
            </a:pPr>
            <a:r>
              <a:rPr lang="en-US" sz="3672" dirty="0">
                <a:solidFill>
                  <a:srgbClr val="020202"/>
                </a:solidFill>
                <a:latin typeface="PT Serif" pitchFamily="34" charset="0"/>
                <a:ea typeface="PT Serif" pitchFamily="34" charset="-122"/>
                <a:cs typeface="PT Serif" pitchFamily="34" charset="-120"/>
              </a:rPr>
              <a:t>Các hoạt động khám phá quả dưa hấu</a:t>
            </a:r>
            <a:endParaRPr lang="en-US" sz="3672" dirty="0"/>
          </a:p>
        </p:txBody>
      </p:sp>
      <p:sp>
        <p:nvSpPr>
          <p:cNvPr id="7" name="Shape 3"/>
          <p:cNvSpPr/>
          <p:nvPr/>
        </p:nvSpPr>
        <p:spPr>
          <a:xfrm>
            <a:off x="876776" y="1771888"/>
            <a:ext cx="22860" cy="5535097"/>
          </a:xfrm>
          <a:prstGeom prst="roundRect">
            <a:avLst>
              <a:gd name="adj" fmla="val 116566"/>
            </a:avLst>
          </a:prstGeom>
          <a:solidFill>
            <a:srgbClr val="D8D4D4"/>
          </a:solidFill>
          <a:ln/>
        </p:spPr>
      </p:sp>
      <p:sp>
        <p:nvSpPr>
          <p:cNvPr id="8" name="Shape 4"/>
          <p:cNvSpPr/>
          <p:nvPr/>
        </p:nvSpPr>
        <p:spPr>
          <a:xfrm>
            <a:off x="1065193" y="2160032"/>
            <a:ext cx="621744" cy="22860"/>
          </a:xfrm>
          <a:prstGeom prst="roundRect">
            <a:avLst>
              <a:gd name="adj" fmla="val 116566"/>
            </a:avLst>
          </a:prstGeom>
          <a:solidFill>
            <a:srgbClr val="D8D4D4"/>
          </a:solidFill>
          <a:ln/>
        </p:spPr>
      </p:sp>
      <p:sp>
        <p:nvSpPr>
          <p:cNvPr id="9" name="Shape 5"/>
          <p:cNvSpPr/>
          <p:nvPr/>
        </p:nvSpPr>
        <p:spPr>
          <a:xfrm>
            <a:off x="688360" y="1971675"/>
            <a:ext cx="399693" cy="399693"/>
          </a:xfrm>
          <a:prstGeom prst="roundRect">
            <a:avLst>
              <a:gd name="adj" fmla="val 6667"/>
            </a:avLst>
          </a:prstGeom>
          <a:solidFill>
            <a:srgbClr val="F2EEEE"/>
          </a:solidFill>
          <a:ln/>
        </p:spPr>
      </p:sp>
      <p:sp>
        <p:nvSpPr>
          <p:cNvPr id="10" name="Text 6"/>
          <p:cNvSpPr/>
          <p:nvPr/>
        </p:nvSpPr>
        <p:spPr>
          <a:xfrm>
            <a:off x="813614" y="2031563"/>
            <a:ext cx="149185" cy="279797"/>
          </a:xfrm>
          <a:prstGeom prst="rect">
            <a:avLst/>
          </a:prstGeom>
          <a:noFill/>
          <a:ln/>
        </p:spPr>
        <p:txBody>
          <a:bodyPr wrap="none" rtlCol="0" anchor="t"/>
          <a:lstStyle/>
          <a:p>
            <a:pPr marL="0" indent="0" algn="ctr">
              <a:lnSpc>
                <a:spcPts val="2203"/>
              </a:lnSpc>
              <a:buNone/>
            </a:pPr>
            <a:r>
              <a:rPr lang="en-US" sz="2203" dirty="0">
                <a:solidFill>
                  <a:srgbClr val="383838"/>
                </a:solidFill>
                <a:latin typeface="PT Serif" pitchFamily="34" charset="0"/>
                <a:ea typeface="PT Serif" pitchFamily="34" charset="-122"/>
                <a:cs typeface="PT Serif" pitchFamily="34" charset="-120"/>
              </a:rPr>
              <a:t>1</a:t>
            </a:r>
            <a:endParaRPr lang="en-US" sz="2203" dirty="0"/>
          </a:p>
        </p:txBody>
      </p:sp>
      <p:sp>
        <p:nvSpPr>
          <p:cNvPr id="11" name="Text 7"/>
          <p:cNvSpPr/>
          <p:nvPr/>
        </p:nvSpPr>
        <p:spPr>
          <a:xfrm>
            <a:off x="1865233" y="1949529"/>
            <a:ext cx="2331601" cy="291346"/>
          </a:xfrm>
          <a:prstGeom prst="rect">
            <a:avLst/>
          </a:prstGeom>
          <a:noFill/>
          <a:ln/>
        </p:spPr>
        <p:txBody>
          <a:bodyPr wrap="none" rtlCol="0" anchor="t"/>
          <a:lstStyle/>
          <a:p>
            <a:pPr marL="0" indent="0" algn="l">
              <a:lnSpc>
                <a:spcPts val="2295"/>
              </a:lnSpc>
              <a:buNone/>
            </a:pPr>
            <a:r>
              <a:rPr lang="en-US" sz="1836" dirty="0">
                <a:solidFill>
                  <a:srgbClr val="383838"/>
                </a:solidFill>
                <a:latin typeface="PT Serif" pitchFamily="34" charset="0"/>
                <a:ea typeface="PT Serif" pitchFamily="34" charset="-122"/>
                <a:cs typeface="PT Serif" pitchFamily="34" charset="-120"/>
              </a:rPr>
              <a:t>Quan sát quả dưa hấu</a:t>
            </a:r>
            <a:endParaRPr lang="en-US" sz="1836" dirty="0"/>
          </a:p>
        </p:txBody>
      </p:sp>
      <p:sp>
        <p:nvSpPr>
          <p:cNvPr id="12" name="Text 8"/>
          <p:cNvSpPr/>
          <p:nvPr/>
        </p:nvSpPr>
        <p:spPr>
          <a:xfrm>
            <a:off x="1865233" y="2347436"/>
            <a:ext cx="6657023" cy="568404"/>
          </a:xfrm>
          <a:prstGeom prst="rect">
            <a:avLst/>
          </a:prstGeom>
          <a:noFill/>
          <a:ln/>
        </p:spPr>
        <p:txBody>
          <a:bodyPr wrap="square" rtlCol="0" anchor="t"/>
          <a:lstStyle/>
          <a:p>
            <a:pPr marL="0" indent="0" algn="l">
              <a:lnSpc>
                <a:spcPts val="2238"/>
              </a:lnSpc>
              <a:buNone/>
            </a:pPr>
            <a:r>
              <a:rPr lang="en-US" sz="1399" dirty="0">
                <a:solidFill>
                  <a:srgbClr val="383838"/>
                </a:solidFill>
                <a:latin typeface="DM Sans" pitchFamily="34" charset="0"/>
                <a:ea typeface="DM Sans" pitchFamily="34" charset="-122"/>
                <a:cs typeface="DM Sans" pitchFamily="34" charset="-120"/>
              </a:rPr>
              <a:t>Chúng ta sẽ cùng nhau quan sát hình dáng, màu sắc, mùi vị và những đặc điểm nổi bật của quả dưa hấu.</a:t>
            </a:r>
            <a:endParaRPr lang="en-US" sz="1399" dirty="0"/>
          </a:p>
        </p:txBody>
      </p:sp>
      <p:sp>
        <p:nvSpPr>
          <p:cNvPr id="13" name="Shape 9"/>
          <p:cNvSpPr/>
          <p:nvPr/>
        </p:nvSpPr>
        <p:spPr>
          <a:xfrm>
            <a:off x="1065193" y="3659267"/>
            <a:ext cx="621744" cy="22860"/>
          </a:xfrm>
          <a:prstGeom prst="roundRect">
            <a:avLst>
              <a:gd name="adj" fmla="val 116566"/>
            </a:avLst>
          </a:prstGeom>
          <a:solidFill>
            <a:srgbClr val="D8D4D4"/>
          </a:solidFill>
          <a:ln/>
        </p:spPr>
      </p:sp>
      <p:sp>
        <p:nvSpPr>
          <p:cNvPr id="14" name="Shape 10"/>
          <p:cNvSpPr/>
          <p:nvPr/>
        </p:nvSpPr>
        <p:spPr>
          <a:xfrm>
            <a:off x="688360" y="3470910"/>
            <a:ext cx="399693" cy="399693"/>
          </a:xfrm>
          <a:prstGeom prst="roundRect">
            <a:avLst>
              <a:gd name="adj" fmla="val 6667"/>
            </a:avLst>
          </a:prstGeom>
          <a:solidFill>
            <a:srgbClr val="F2EEEE"/>
          </a:solidFill>
          <a:ln/>
        </p:spPr>
      </p:sp>
      <p:sp>
        <p:nvSpPr>
          <p:cNvPr id="15" name="Text 11"/>
          <p:cNvSpPr/>
          <p:nvPr/>
        </p:nvSpPr>
        <p:spPr>
          <a:xfrm>
            <a:off x="813614" y="3530798"/>
            <a:ext cx="149185" cy="279797"/>
          </a:xfrm>
          <a:prstGeom prst="rect">
            <a:avLst/>
          </a:prstGeom>
          <a:noFill/>
          <a:ln/>
        </p:spPr>
        <p:txBody>
          <a:bodyPr wrap="none" rtlCol="0" anchor="t"/>
          <a:lstStyle/>
          <a:p>
            <a:pPr marL="0" indent="0" algn="ctr">
              <a:lnSpc>
                <a:spcPts val="2203"/>
              </a:lnSpc>
              <a:buNone/>
            </a:pPr>
            <a:r>
              <a:rPr lang="en-US" sz="2203" dirty="0">
                <a:solidFill>
                  <a:srgbClr val="383838"/>
                </a:solidFill>
                <a:latin typeface="PT Serif" pitchFamily="34" charset="0"/>
                <a:ea typeface="PT Serif" pitchFamily="34" charset="-122"/>
                <a:cs typeface="PT Serif" pitchFamily="34" charset="-120"/>
              </a:rPr>
              <a:t>2</a:t>
            </a:r>
            <a:endParaRPr lang="en-US" sz="2203" dirty="0"/>
          </a:p>
        </p:txBody>
      </p:sp>
      <p:sp>
        <p:nvSpPr>
          <p:cNvPr id="16" name="Text 12"/>
          <p:cNvSpPr/>
          <p:nvPr/>
        </p:nvSpPr>
        <p:spPr>
          <a:xfrm>
            <a:off x="1865233" y="3448764"/>
            <a:ext cx="2331601" cy="291346"/>
          </a:xfrm>
          <a:prstGeom prst="rect">
            <a:avLst/>
          </a:prstGeom>
          <a:noFill/>
          <a:ln/>
        </p:spPr>
        <p:txBody>
          <a:bodyPr wrap="none" rtlCol="0" anchor="t"/>
          <a:lstStyle/>
          <a:p>
            <a:pPr marL="0" indent="0" algn="l">
              <a:lnSpc>
                <a:spcPts val="2295"/>
              </a:lnSpc>
              <a:buNone/>
            </a:pPr>
            <a:r>
              <a:rPr lang="en-US" sz="1836" dirty="0">
                <a:solidFill>
                  <a:srgbClr val="383838"/>
                </a:solidFill>
                <a:latin typeface="PT Serif" pitchFamily="34" charset="0"/>
                <a:ea typeface="PT Serif" pitchFamily="34" charset="-122"/>
                <a:cs typeface="PT Serif" pitchFamily="34" charset="-120"/>
              </a:rPr>
              <a:t>Thảo luận về dưa hấu</a:t>
            </a:r>
            <a:endParaRPr lang="en-US" sz="1836" dirty="0"/>
          </a:p>
        </p:txBody>
      </p:sp>
      <p:sp>
        <p:nvSpPr>
          <p:cNvPr id="17" name="Text 13"/>
          <p:cNvSpPr/>
          <p:nvPr/>
        </p:nvSpPr>
        <p:spPr>
          <a:xfrm>
            <a:off x="1865233" y="3846671"/>
            <a:ext cx="6657023" cy="568404"/>
          </a:xfrm>
          <a:prstGeom prst="rect">
            <a:avLst/>
          </a:prstGeom>
          <a:noFill/>
          <a:ln/>
        </p:spPr>
        <p:txBody>
          <a:bodyPr wrap="square" rtlCol="0" anchor="t"/>
          <a:lstStyle/>
          <a:p>
            <a:pPr marL="0" indent="0" algn="l">
              <a:lnSpc>
                <a:spcPts val="2238"/>
              </a:lnSpc>
              <a:buNone/>
            </a:pPr>
            <a:r>
              <a:rPr lang="en-US" sz="1399" dirty="0">
                <a:solidFill>
                  <a:srgbClr val="383838"/>
                </a:solidFill>
                <a:latin typeface="DM Sans" pitchFamily="34" charset="0"/>
                <a:ea typeface="DM Sans" pitchFamily="34" charset="-122"/>
                <a:cs typeface="DM Sans" pitchFamily="34" charset="-120"/>
              </a:rPr>
              <a:t>Chia sẻ những điều học sinh đã biết về dưa hấu và cùng nhau giải đáp những câu hỏi thú vị.</a:t>
            </a:r>
            <a:endParaRPr lang="en-US" sz="1399" dirty="0"/>
          </a:p>
        </p:txBody>
      </p:sp>
      <p:sp>
        <p:nvSpPr>
          <p:cNvPr id="18" name="Shape 14"/>
          <p:cNvSpPr/>
          <p:nvPr/>
        </p:nvSpPr>
        <p:spPr>
          <a:xfrm>
            <a:off x="1065193" y="5158502"/>
            <a:ext cx="621744" cy="22860"/>
          </a:xfrm>
          <a:prstGeom prst="roundRect">
            <a:avLst>
              <a:gd name="adj" fmla="val 116566"/>
            </a:avLst>
          </a:prstGeom>
          <a:solidFill>
            <a:srgbClr val="D8D4D4"/>
          </a:solidFill>
          <a:ln/>
        </p:spPr>
      </p:sp>
      <p:sp>
        <p:nvSpPr>
          <p:cNvPr id="19" name="Shape 15"/>
          <p:cNvSpPr/>
          <p:nvPr/>
        </p:nvSpPr>
        <p:spPr>
          <a:xfrm>
            <a:off x="688360" y="4970145"/>
            <a:ext cx="399693" cy="399693"/>
          </a:xfrm>
          <a:prstGeom prst="roundRect">
            <a:avLst>
              <a:gd name="adj" fmla="val 6667"/>
            </a:avLst>
          </a:prstGeom>
          <a:solidFill>
            <a:srgbClr val="F2EEEE"/>
          </a:solidFill>
          <a:ln/>
        </p:spPr>
      </p:sp>
      <p:sp>
        <p:nvSpPr>
          <p:cNvPr id="20" name="Text 16"/>
          <p:cNvSpPr/>
          <p:nvPr/>
        </p:nvSpPr>
        <p:spPr>
          <a:xfrm>
            <a:off x="813614" y="5030033"/>
            <a:ext cx="149185" cy="279797"/>
          </a:xfrm>
          <a:prstGeom prst="rect">
            <a:avLst/>
          </a:prstGeom>
          <a:noFill/>
          <a:ln/>
        </p:spPr>
        <p:txBody>
          <a:bodyPr wrap="none" rtlCol="0" anchor="t"/>
          <a:lstStyle/>
          <a:p>
            <a:pPr marL="0" indent="0" algn="ctr">
              <a:lnSpc>
                <a:spcPts val="2203"/>
              </a:lnSpc>
              <a:buNone/>
            </a:pPr>
            <a:r>
              <a:rPr lang="en-US" sz="2203" dirty="0">
                <a:solidFill>
                  <a:srgbClr val="383838"/>
                </a:solidFill>
                <a:latin typeface="PT Serif" pitchFamily="34" charset="0"/>
                <a:ea typeface="PT Serif" pitchFamily="34" charset="-122"/>
                <a:cs typeface="PT Serif" pitchFamily="34" charset="-120"/>
              </a:rPr>
              <a:t>3</a:t>
            </a:r>
            <a:endParaRPr lang="en-US" sz="2203" dirty="0"/>
          </a:p>
        </p:txBody>
      </p:sp>
      <p:sp>
        <p:nvSpPr>
          <p:cNvPr id="21" name="Text 17"/>
          <p:cNvSpPr/>
          <p:nvPr/>
        </p:nvSpPr>
        <p:spPr>
          <a:xfrm>
            <a:off x="1865233" y="4947999"/>
            <a:ext cx="2426256" cy="291346"/>
          </a:xfrm>
          <a:prstGeom prst="rect">
            <a:avLst/>
          </a:prstGeom>
          <a:noFill/>
          <a:ln/>
        </p:spPr>
        <p:txBody>
          <a:bodyPr wrap="none" rtlCol="0" anchor="t"/>
          <a:lstStyle/>
          <a:p>
            <a:pPr marL="0" indent="0" algn="l">
              <a:lnSpc>
                <a:spcPts val="2295"/>
              </a:lnSpc>
              <a:buNone/>
            </a:pPr>
            <a:r>
              <a:rPr lang="en-US" sz="1836" dirty="0">
                <a:solidFill>
                  <a:srgbClr val="383838"/>
                </a:solidFill>
                <a:latin typeface="PT Serif" pitchFamily="34" charset="0"/>
                <a:ea typeface="PT Serif" pitchFamily="34" charset="-122"/>
                <a:cs typeface="PT Serif" pitchFamily="34" charset="-120"/>
              </a:rPr>
              <a:t>Bổ và nếm thử dưa hấu</a:t>
            </a:r>
            <a:endParaRPr lang="en-US" sz="1836" dirty="0"/>
          </a:p>
        </p:txBody>
      </p:sp>
      <p:sp>
        <p:nvSpPr>
          <p:cNvPr id="22" name="Text 18"/>
          <p:cNvSpPr/>
          <p:nvPr/>
        </p:nvSpPr>
        <p:spPr>
          <a:xfrm>
            <a:off x="1865233" y="5345906"/>
            <a:ext cx="6657023" cy="568404"/>
          </a:xfrm>
          <a:prstGeom prst="rect">
            <a:avLst/>
          </a:prstGeom>
          <a:noFill/>
          <a:ln/>
        </p:spPr>
        <p:txBody>
          <a:bodyPr wrap="square" rtlCol="0" anchor="t"/>
          <a:lstStyle/>
          <a:p>
            <a:pPr marL="0" indent="0" algn="l">
              <a:lnSpc>
                <a:spcPts val="2238"/>
              </a:lnSpc>
              <a:buNone/>
            </a:pPr>
            <a:r>
              <a:rPr lang="en-US" sz="1399" dirty="0">
                <a:solidFill>
                  <a:srgbClr val="383838"/>
                </a:solidFill>
                <a:latin typeface="DM Sans" pitchFamily="34" charset="0"/>
                <a:ea typeface="DM Sans" pitchFamily="34" charset="-122"/>
                <a:cs typeface="DM Sans" pitchFamily="34" charset="-120"/>
              </a:rPr>
              <a:t>Học sinh sẽ được tự tay bổ dưa hấu và cùng nhau thưởng thức vị ngọt mát của loại trái cây này.</a:t>
            </a:r>
            <a:endParaRPr lang="en-US" sz="1399" dirty="0"/>
          </a:p>
        </p:txBody>
      </p:sp>
      <p:sp>
        <p:nvSpPr>
          <p:cNvPr id="23" name="Shape 19"/>
          <p:cNvSpPr/>
          <p:nvPr/>
        </p:nvSpPr>
        <p:spPr>
          <a:xfrm>
            <a:off x="1065193" y="6657737"/>
            <a:ext cx="621744" cy="22860"/>
          </a:xfrm>
          <a:prstGeom prst="roundRect">
            <a:avLst>
              <a:gd name="adj" fmla="val 116566"/>
            </a:avLst>
          </a:prstGeom>
          <a:solidFill>
            <a:srgbClr val="D8D4D4"/>
          </a:solidFill>
          <a:ln/>
        </p:spPr>
      </p:sp>
      <p:sp>
        <p:nvSpPr>
          <p:cNvPr id="24" name="Shape 20"/>
          <p:cNvSpPr/>
          <p:nvPr/>
        </p:nvSpPr>
        <p:spPr>
          <a:xfrm>
            <a:off x="688360" y="6469380"/>
            <a:ext cx="399693" cy="399693"/>
          </a:xfrm>
          <a:prstGeom prst="roundRect">
            <a:avLst>
              <a:gd name="adj" fmla="val 6667"/>
            </a:avLst>
          </a:prstGeom>
          <a:solidFill>
            <a:srgbClr val="F2EEEE"/>
          </a:solidFill>
          <a:ln/>
        </p:spPr>
      </p:sp>
      <p:sp>
        <p:nvSpPr>
          <p:cNvPr id="25" name="Text 21"/>
          <p:cNvSpPr/>
          <p:nvPr/>
        </p:nvSpPr>
        <p:spPr>
          <a:xfrm>
            <a:off x="813614" y="6529268"/>
            <a:ext cx="149185" cy="279797"/>
          </a:xfrm>
          <a:prstGeom prst="rect">
            <a:avLst/>
          </a:prstGeom>
          <a:noFill/>
          <a:ln/>
        </p:spPr>
        <p:txBody>
          <a:bodyPr wrap="none" rtlCol="0" anchor="t"/>
          <a:lstStyle/>
          <a:p>
            <a:pPr marL="0" indent="0" algn="ctr">
              <a:lnSpc>
                <a:spcPts val="2203"/>
              </a:lnSpc>
              <a:buNone/>
            </a:pPr>
            <a:r>
              <a:rPr lang="en-US" sz="2203" dirty="0">
                <a:solidFill>
                  <a:srgbClr val="383838"/>
                </a:solidFill>
                <a:latin typeface="PT Serif" pitchFamily="34" charset="0"/>
                <a:ea typeface="PT Serif" pitchFamily="34" charset="-122"/>
                <a:cs typeface="PT Serif" pitchFamily="34" charset="-120"/>
              </a:rPr>
              <a:t>4</a:t>
            </a:r>
            <a:endParaRPr lang="en-US" sz="2203" dirty="0"/>
          </a:p>
        </p:txBody>
      </p:sp>
      <p:sp>
        <p:nvSpPr>
          <p:cNvPr id="26" name="Text 22"/>
          <p:cNvSpPr/>
          <p:nvPr/>
        </p:nvSpPr>
        <p:spPr>
          <a:xfrm>
            <a:off x="1865233" y="6447234"/>
            <a:ext cx="3746183" cy="291346"/>
          </a:xfrm>
          <a:prstGeom prst="rect">
            <a:avLst/>
          </a:prstGeom>
          <a:noFill/>
          <a:ln/>
        </p:spPr>
        <p:txBody>
          <a:bodyPr wrap="none" rtlCol="0" anchor="t"/>
          <a:lstStyle/>
          <a:p>
            <a:pPr marL="0" indent="0" algn="l">
              <a:lnSpc>
                <a:spcPts val="2295"/>
              </a:lnSpc>
              <a:buNone/>
            </a:pPr>
            <a:r>
              <a:rPr lang="en-US" sz="1836" dirty="0">
                <a:solidFill>
                  <a:srgbClr val="383838"/>
                </a:solidFill>
                <a:latin typeface="PT Serif" pitchFamily="34" charset="0"/>
                <a:ea typeface="PT Serif" pitchFamily="34" charset="-122"/>
                <a:cs typeface="PT Serif" pitchFamily="34" charset="-120"/>
              </a:rPr>
              <a:t>Chơi trò chơi liên quan đến dưa hấu</a:t>
            </a:r>
            <a:endParaRPr lang="en-US" sz="1836" dirty="0"/>
          </a:p>
        </p:txBody>
      </p:sp>
      <p:sp>
        <p:nvSpPr>
          <p:cNvPr id="27" name="Text 23"/>
          <p:cNvSpPr/>
          <p:nvPr/>
        </p:nvSpPr>
        <p:spPr>
          <a:xfrm>
            <a:off x="1865233" y="6845141"/>
            <a:ext cx="6657023" cy="284202"/>
          </a:xfrm>
          <a:prstGeom prst="rect">
            <a:avLst/>
          </a:prstGeom>
          <a:noFill/>
          <a:ln/>
        </p:spPr>
        <p:txBody>
          <a:bodyPr wrap="none" rtlCol="0" anchor="t"/>
          <a:lstStyle/>
          <a:p>
            <a:pPr marL="0" indent="0" algn="l">
              <a:lnSpc>
                <a:spcPts val="2238"/>
              </a:lnSpc>
              <a:buNone/>
            </a:pPr>
            <a:r>
              <a:rPr lang="en-US" sz="1399" dirty="0">
                <a:solidFill>
                  <a:srgbClr val="383838"/>
                </a:solidFill>
                <a:latin typeface="DM Sans" pitchFamily="34" charset="0"/>
                <a:ea typeface="DM Sans" pitchFamily="34" charset="-122"/>
                <a:cs typeface="DM Sans" pitchFamily="34" charset="-120"/>
              </a:rPr>
              <a:t>Tham gia các trò chơi vui nhộn và bổ ích giúp củng cố kiến thức về quả dưa hấu.</a:t>
            </a:r>
            <a:endParaRPr lang="en-US" sz="1399" dirty="0"/>
          </a:p>
        </p:txBody>
      </p:sp>
      <p:pic>
        <p:nvPicPr>
          <p:cNvPr id="28"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793790" y="2513290"/>
            <a:ext cx="7070407" cy="744260"/>
          </a:xfrm>
          <a:prstGeom prst="rect">
            <a:avLst/>
          </a:prstGeom>
          <a:noFill/>
          <a:ln/>
        </p:spPr>
        <p:txBody>
          <a:bodyPr wrap="none" rtlCol="0" anchor="t"/>
          <a:lstStyle/>
          <a:p>
            <a:pPr marL="0" indent="0">
              <a:lnSpc>
                <a:spcPts val="5860"/>
              </a:lnSpc>
              <a:buNone/>
            </a:pPr>
            <a:r>
              <a:rPr lang="en-US" sz="4688" dirty="0">
                <a:solidFill>
                  <a:srgbClr val="020202"/>
                </a:solidFill>
                <a:latin typeface="PT Serif" pitchFamily="34" charset="0"/>
                <a:ea typeface="PT Serif" pitchFamily="34" charset="-122"/>
                <a:cs typeface="PT Serif" pitchFamily="34" charset="-120"/>
              </a:rPr>
              <a:t>Đặc điểm của quả dưa hấu</a:t>
            </a:r>
            <a:endParaRPr lang="en-US" sz="4688" dirty="0"/>
          </a:p>
        </p:txBody>
      </p:sp>
      <p:sp>
        <p:nvSpPr>
          <p:cNvPr id="5" name="Text 3"/>
          <p:cNvSpPr/>
          <p:nvPr/>
        </p:nvSpPr>
        <p:spPr>
          <a:xfrm>
            <a:off x="793790" y="3824526"/>
            <a:ext cx="2977039" cy="372070"/>
          </a:xfrm>
          <a:prstGeom prst="rect">
            <a:avLst/>
          </a:prstGeom>
          <a:noFill/>
          <a:ln/>
        </p:spPr>
        <p:txBody>
          <a:bodyPr wrap="none" rtlCol="0" anchor="t"/>
          <a:lstStyle/>
          <a:p>
            <a:pPr marL="0" indent="0">
              <a:lnSpc>
                <a:spcPts val="2930"/>
              </a:lnSpc>
              <a:buNone/>
            </a:pPr>
            <a:r>
              <a:rPr lang="en-US" sz="2344" dirty="0">
                <a:solidFill>
                  <a:srgbClr val="020202"/>
                </a:solidFill>
                <a:latin typeface="PT Serif" pitchFamily="34" charset="0"/>
                <a:ea typeface="PT Serif" pitchFamily="34" charset="-122"/>
                <a:cs typeface="PT Serif" pitchFamily="34" charset="-120"/>
              </a:rPr>
              <a:t>Hình dáng và màu sắc</a:t>
            </a:r>
            <a:endParaRPr lang="en-US" sz="2344" dirty="0"/>
          </a:p>
        </p:txBody>
      </p:sp>
      <p:sp>
        <p:nvSpPr>
          <p:cNvPr id="6" name="Text 4"/>
          <p:cNvSpPr/>
          <p:nvPr/>
        </p:nvSpPr>
        <p:spPr>
          <a:xfrm>
            <a:off x="793790" y="4423410"/>
            <a:ext cx="3978116" cy="1088708"/>
          </a:xfrm>
          <a:prstGeom prst="rect">
            <a:avLst/>
          </a:prstGeom>
          <a:noFill/>
          <a:ln/>
        </p:spPr>
        <p:txBody>
          <a:bodyPr wrap="square" rtlCol="0" anchor="t"/>
          <a:lstStyle/>
          <a:p>
            <a:pPr marL="0" indent="0">
              <a:lnSpc>
                <a:spcPts val="2858"/>
              </a:lnSpc>
              <a:buNone/>
            </a:pPr>
            <a:r>
              <a:rPr lang="en-US" sz="1786" dirty="0">
                <a:solidFill>
                  <a:srgbClr val="383838"/>
                </a:solidFill>
                <a:latin typeface="DM Sans" pitchFamily="34" charset="0"/>
                <a:ea typeface="DM Sans" pitchFamily="34" charset="-122"/>
                <a:cs typeface="DM Sans" pitchFamily="34" charset="-120"/>
              </a:rPr>
              <a:t>Quả dưa hấu thường có hình tròn hoặc bầu dục, vỏ ngoài màu xanh đậm, có những sọc màu xanh nhạt.</a:t>
            </a:r>
            <a:endParaRPr lang="en-US" sz="1786" dirty="0"/>
          </a:p>
        </p:txBody>
      </p:sp>
      <p:sp>
        <p:nvSpPr>
          <p:cNvPr id="7" name="Text 5"/>
          <p:cNvSpPr/>
          <p:nvPr/>
        </p:nvSpPr>
        <p:spPr>
          <a:xfrm>
            <a:off x="5332928" y="3824526"/>
            <a:ext cx="2977039" cy="372070"/>
          </a:xfrm>
          <a:prstGeom prst="rect">
            <a:avLst/>
          </a:prstGeom>
          <a:noFill/>
          <a:ln/>
        </p:spPr>
        <p:txBody>
          <a:bodyPr wrap="none" rtlCol="0" anchor="t"/>
          <a:lstStyle/>
          <a:p>
            <a:pPr marL="0" indent="0">
              <a:lnSpc>
                <a:spcPts val="2930"/>
              </a:lnSpc>
              <a:buNone/>
            </a:pPr>
            <a:r>
              <a:rPr lang="en-US" sz="2344" dirty="0">
                <a:solidFill>
                  <a:srgbClr val="020202"/>
                </a:solidFill>
                <a:latin typeface="PT Serif" pitchFamily="34" charset="0"/>
                <a:ea typeface="PT Serif" pitchFamily="34" charset="-122"/>
                <a:cs typeface="PT Serif" pitchFamily="34" charset="-120"/>
              </a:rPr>
              <a:t>Ruột dưa hấu</a:t>
            </a:r>
            <a:endParaRPr lang="en-US" sz="2344" dirty="0"/>
          </a:p>
        </p:txBody>
      </p:sp>
      <p:sp>
        <p:nvSpPr>
          <p:cNvPr id="8" name="Text 6"/>
          <p:cNvSpPr/>
          <p:nvPr/>
        </p:nvSpPr>
        <p:spPr>
          <a:xfrm>
            <a:off x="5332928" y="4423410"/>
            <a:ext cx="3978116" cy="725805"/>
          </a:xfrm>
          <a:prstGeom prst="rect">
            <a:avLst/>
          </a:prstGeom>
          <a:noFill/>
          <a:ln/>
        </p:spPr>
        <p:txBody>
          <a:bodyPr wrap="square" rtlCol="0" anchor="t"/>
          <a:lstStyle/>
          <a:p>
            <a:pPr marL="0" indent="0">
              <a:lnSpc>
                <a:spcPts val="2858"/>
              </a:lnSpc>
              <a:buNone/>
            </a:pPr>
            <a:r>
              <a:rPr lang="en-US" sz="1786" dirty="0">
                <a:solidFill>
                  <a:srgbClr val="383838"/>
                </a:solidFill>
                <a:latin typeface="DM Sans" pitchFamily="34" charset="0"/>
                <a:ea typeface="DM Sans" pitchFamily="34" charset="-122"/>
                <a:cs typeface="DM Sans" pitchFamily="34" charset="-120"/>
              </a:rPr>
              <a:t>Ruột dưa hấu có màu đỏ tươi, ngọt thanh và có hạt đen.</a:t>
            </a:r>
            <a:endParaRPr lang="en-US" sz="1786" dirty="0"/>
          </a:p>
        </p:txBody>
      </p:sp>
      <p:sp>
        <p:nvSpPr>
          <p:cNvPr id="9" name="Text 7"/>
          <p:cNvSpPr/>
          <p:nvPr/>
        </p:nvSpPr>
        <p:spPr>
          <a:xfrm>
            <a:off x="9872067" y="3824526"/>
            <a:ext cx="2977039" cy="372070"/>
          </a:xfrm>
          <a:prstGeom prst="rect">
            <a:avLst/>
          </a:prstGeom>
          <a:noFill/>
          <a:ln/>
        </p:spPr>
        <p:txBody>
          <a:bodyPr wrap="none" rtlCol="0" anchor="t"/>
          <a:lstStyle/>
          <a:p>
            <a:pPr marL="0" indent="0">
              <a:lnSpc>
                <a:spcPts val="2930"/>
              </a:lnSpc>
              <a:buNone/>
            </a:pPr>
            <a:r>
              <a:rPr lang="en-US" sz="2344" dirty="0">
                <a:solidFill>
                  <a:srgbClr val="020202"/>
                </a:solidFill>
                <a:latin typeface="PT Serif" pitchFamily="34" charset="0"/>
                <a:ea typeface="PT Serif" pitchFamily="34" charset="-122"/>
                <a:cs typeface="PT Serif" pitchFamily="34" charset="-120"/>
              </a:rPr>
              <a:t>Mùi vị</a:t>
            </a:r>
            <a:endParaRPr lang="en-US" sz="2344" dirty="0"/>
          </a:p>
        </p:txBody>
      </p:sp>
      <p:sp>
        <p:nvSpPr>
          <p:cNvPr id="10" name="Text 8"/>
          <p:cNvSpPr/>
          <p:nvPr/>
        </p:nvSpPr>
        <p:spPr>
          <a:xfrm>
            <a:off x="9872067" y="4423410"/>
            <a:ext cx="3978116" cy="725805"/>
          </a:xfrm>
          <a:prstGeom prst="rect">
            <a:avLst/>
          </a:prstGeom>
          <a:noFill/>
          <a:ln/>
        </p:spPr>
        <p:txBody>
          <a:bodyPr wrap="square" rtlCol="0" anchor="t"/>
          <a:lstStyle/>
          <a:p>
            <a:pPr marL="0" indent="0">
              <a:lnSpc>
                <a:spcPts val="2858"/>
              </a:lnSpc>
              <a:buNone/>
            </a:pPr>
            <a:r>
              <a:rPr lang="en-US" sz="1786" dirty="0">
                <a:solidFill>
                  <a:srgbClr val="383838"/>
                </a:solidFill>
                <a:latin typeface="DM Sans" pitchFamily="34" charset="0"/>
                <a:ea typeface="DM Sans" pitchFamily="34" charset="-122"/>
                <a:cs typeface="DM Sans" pitchFamily="34" charset="-120"/>
              </a:rPr>
              <a:t>Dưa hấu có vị ngọt thanh, mát lạnh, rất dễ ăn.</a:t>
            </a:r>
            <a:endParaRPr lang="en-US" sz="1786"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660332"/>
          </a:xfrm>
          <a:prstGeom prst="rect">
            <a:avLst/>
          </a:prstGeom>
        </p:spPr>
      </p:pic>
      <p:pic>
        <p:nvPicPr>
          <p:cNvPr id="5" name="Image 1" descr="preencoded.png"/>
          <p:cNvPicPr>
            <a:picLocks noChangeAspect="1"/>
          </p:cNvPicPr>
          <p:nvPr/>
        </p:nvPicPr>
        <p:blipFill>
          <a:blip r:embed="rId4"/>
          <a:stretch>
            <a:fillRect/>
          </a:stretch>
        </p:blipFill>
        <p:spPr>
          <a:xfrm>
            <a:off x="6605707" y="265986"/>
            <a:ext cx="1418868" cy="2128361"/>
          </a:xfrm>
          <a:prstGeom prst="rect">
            <a:avLst/>
          </a:prstGeom>
        </p:spPr>
      </p:pic>
      <p:sp>
        <p:nvSpPr>
          <p:cNvPr id="6" name="Text 2"/>
          <p:cNvSpPr/>
          <p:nvPr/>
        </p:nvSpPr>
        <p:spPr>
          <a:xfrm>
            <a:off x="744855" y="3246477"/>
            <a:ext cx="6802993" cy="698302"/>
          </a:xfrm>
          <a:prstGeom prst="rect">
            <a:avLst/>
          </a:prstGeom>
          <a:noFill/>
          <a:ln/>
        </p:spPr>
        <p:txBody>
          <a:bodyPr wrap="none" rtlCol="0" anchor="t"/>
          <a:lstStyle/>
          <a:p>
            <a:pPr marL="0" indent="0">
              <a:lnSpc>
                <a:spcPts val="5499"/>
              </a:lnSpc>
              <a:buNone/>
            </a:pPr>
            <a:r>
              <a:rPr lang="en-US" sz="4399" dirty="0">
                <a:solidFill>
                  <a:srgbClr val="020202"/>
                </a:solidFill>
                <a:latin typeface="PT Serif" pitchFamily="34" charset="0"/>
                <a:ea typeface="PT Serif" pitchFamily="34" charset="-122"/>
                <a:cs typeface="PT Serif" pitchFamily="34" charset="-120"/>
              </a:rPr>
              <a:t>Lợi ích của việc ăn dưa hấu</a:t>
            </a:r>
            <a:endParaRPr lang="en-US" sz="4399" dirty="0"/>
          </a:p>
        </p:txBody>
      </p:sp>
      <p:sp>
        <p:nvSpPr>
          <p:cNvPr id="7" name="Shape 3"/>
          <p:cNvSpPr/>
          <p:nvPr/>
        </p:nvSpPr>
        <p:spPr>
          <a:xfrm>
            <a:off x="744855" y="4263985"/>
            <a:ext cx="6464022" cy="1583293"/>
          </a:xfrm>
          <a:prstGeom prst="roundRect">
            <a:avLst>
              <a:gd name="adj" fmla="val 2016"/>
            </a:avLst>
          </a:prstGeom>
          <a:solidFill>
            <a:srgbClr val="F2EEEE"/>
          </a:solidFill>
          <a:ln/>
        </p:spPr>
      </p:sp>
      <p:sp>
        <p:nvSpPr>
          <p:cNvPr id="8" name="Text 4"/>
          <p:cNvSpPr/>
          <p:nvPr/>
        </p:nvSpPr>
        <p:spPr>
          <a:xfrm>
            <a:off x="957620" y="4476750"/>
            <a:ext cx="2793444" cy="349091"/>
          </a:xfrm>
          <a:prstGeom prst="rect">
            <a:avLst/>
          </a:prstGeom>
          <a:noFill/>
          <a:ln/>
        </p:spPr>
        <p:txBody>
          <a:bodyPr wrap="none" rtlCol="0" anchor="t"/>
          <a:lstStyle/>
          <a:p>
            <a:pPr marL="0" indent="0">
              <a:lnSpc>
                <a:spcPts val="2749"/>
              </a:lnSpc>
              <a:buNone/>
            </a:pPr>
            <a:r>
              <a:rPr lang="en-US" sz="2200" dirty="0">
                <a:solidFill>
                  <a:srgbClr val="383838"/>
                </a:solidFill>
                <a:latin typeface="PT Serif" pitchFamily="34" charset="0"/>
                <a:ea typeface="PT Serif" pitchFamily="34" charset="-122"/>
                <a:cs typeface="PT Serif" pitchFamily="34" charset="-120"/>
              </a:rPr>
              <a:t>Bổ sung nước</a:t>
            </a:r>
            <a:endParaRPr lang="en-US" sz="2200" dirty="0"/>
          </a:p>
        </p:txBody>
      </p:sp>
      <p:sp>
        <p:nvSpPr>
          <p:cNvPr id="9" name="Text 5"/>
          <p:cNvSpPr/>
          <p:nvPr/>
        </p:nvSpPr>
        <p:spPr>
          <a:xfrm>
            <a:off x="957620" y="4953476"/>
            <a:ext cx="6038493" cy="340519"/>
          </a:xfrm>
          <a:prstGeom prst="rect">
            <a:avLst/>
          </a:prstGeom>
          <a:noFill/>
          <a:ln/>
        </p:spPr>
        <p:txBody>
          <a:bodyPr wrap="none" rtlCol="0" anchor="t"/>
          <a:lstStyle/>
          <a:p>
            <a:pPr marL="0" indent="0">
              <a:lnSpc>
                <a:spcPts val="2681"/>
              </a:lnSpc>
              <a:buNone/>
            </a:pPr>
            <a:r>
              <a:rPr lang="en-US" sz="1676" dirty="0">
                <a:solidFill>
                  <a:srgbClr val="383838"/>
                </a:solidFill>
                <a:latin typeface="DM Sans" pitchFamily="34" charset="0"/>
                <a:ea typeface="DM Sans" pitchFamily="34" charset="-122"/>
                <a:cs typeface="DM Sans" pitchFamily="34" charset="-120"/>
              </a:rPr>
              <a:t>Dưa hấu chứa nhiều nước, giúp cơ thể giải nhiệt và giữ ẩm.</a:t>
            </a:r>
            <a:endParaRPr lang="en-US" sz="1676" dirty="0"/>
          </a:p>
        </p:txBody>
      </p:sp>
      <p:sp>
        <p:nvSpPr>
          <p:cNvPr id="10" name="Shape 6"/>
          <p:cNvSpPr/>
          <p:nvPr/>
        </p:nvSpPr>
        <p:spPr>
          <a:xfrm>
            <a:off x="7421642" y="4263985"/>
            <a:ext cx="6464022" cy="1583293"/>
          </a:xfrm>
          <a:prstGeom prst="roundRect">
            <a:avLst>
              <a:gd name="adj" fmla="val 2016"/>
            </a:avLst>
          </a:prstGeom>
          <a:solidFill>
            <a:srgbClr val="F2EEEE"/>
          </a:solidFill>
          <a:ln/>
        </p:spPr>
      </p:sp>
      <p:sp>
        <p:nvSpPr>
          <p:cNvPr id="11" name="Text 7"/>
          <p:cNvSpPr/>
          <p:nvPr/>
        </p:nvSpPr>
        <p:spPr>
          <a:xfrm>
            <a:off x="7634407" y="4476750"/>
            <a:ext cx="2793444" cy="349091"/>
          </a:xfrm>
          <a:prstGeom prst="rect">
            <a:avLst/>
          </a:prstGeom>
          <a:noFill/>
          <a:ln/>
        </p:spPr>
        <p:txBody>
          <a:bodyPr wrap="none" rtlCol="0" anchor="t"/>
          <a:lstStyle/>
          <a:p>
            <a:pPr marL="0" indent="0">
              <a:lnSpc>
                <a:spcPts val="2749"/>
              </a:lnSpc>
              <a:buNone/>
            </a:pPr>
            <a:r>
              <a:rPr lang="en-US" sz="2200" dirty="0">
                <a:solidFill>
                  <a:srgbClr val="383838"/>
                </a:solidFill>
                <a:latin typeface="PT Serif" pitchFamily="34" charset="0"/>
                <a:ea typeface="PT Serif" pitchFamily="34" charset="-122"/>
                <a:cs typeface="PT Serif" pitchFamily="34" charset="-120"/>
              </a:rPr>
              <a:t>Giàu vitamin</a:t>
            </a:r>
            <a:endParaRPr lang="en-US" sz="2200" dirty="0"/>
          </a:p>
        </p:txBody>
      </p:sp>
      <p:sp>
        <p:nvSpPr>
          <p:cNvPr id="12" name="Text 8"/>
          <p:cNvSpPr/>
          <p:nvPr/>
        </p:nvSpPr>
        <p:spPr>
          <a:xfrm>
            <a:off x="7634407" y="4953476"/>
            <a:ext cx="6038493" cy="681038"/>
          </a:xfrm>
          <a:prstGeom prst="rect">
            <a:avLst/>
          </a:prstGeom>
          <a:noFill/>
          <a:ln/>
        </p:spPr>
        <p:txBody>
          <a:bodyPr wrap="square" rtlCol="0" anchor="t"/>
          <a:lstStyle/>
          <a:p>
            <a:pPr marL="0" indent="0">
              <a:lnSpc>
                <a:spcPts val="2681"/>
              </a:lnSpc>
              <a:buNone/>
            </a:pPr>
            <a:r>
              <a:rPr lang="en-US" sz="1676" dirty="0">
                <a:solidFill>
                  <a:srgbClr val="383838"/>
                </a:solidFill>
                <a:latin typeface="DM Sans" pitchFamily="34" charset="0"/>
                <a:ea typeface="DM Sans" pitchFamily="34" charset="-122"/>
                <a:cs typeface="DM Sans" pitchFamily="34" charset="-120"/>
              </a:rPr>
              <a:t>Dưa hấu giàu vitamin A, C, K, giúp tăng cường sức khỏe và hệ miễn dịch.</a:t>
            </a:r>
            <a:endParaRPr lang="en-US" sz="1676" dirty="0"/>
          </a:p>
        </p:txBody>
      </p:sp>
      <p:sp>
        <p:nvSpPr>
          <p:cNvPr id="13" name="Shape 9"/>
          <p:cNvSpPr/>
          <p:nvPr/>
        </p:nvSpPr>
        <p:spPr>
          <a:xfrm>
            <a:off x="744855" y="6060043"/>
            <a:ext cx="6464022" cy="1583293"/>
          </a:xfrm>
          <a:prstGeom prst="roundRect">
            <a:avLst>
              <a:gd name="adj" fmla="val 2016"/>
            </a:avLst>
          </a:prstGeom>
          <a:solidFill>
            <a:srgbClr val="F2EEEE"/>
          </a:solidFill>
          <a:ln/>
        </p:spPr>
      </p:sp>
      <p:sp>
        <p:nvSpPr>
          <p:cNvPr id="14" name="Text 10"/>
          <p:cNvSpPr/>
          <p:nvPr/>
        </p:nvSpPr>
        <p:spPr>
          <a:xfrm>
            <a:off x="957620" y="6272808"/>
            <a:ext cx="2793444" cy="349091"/>
          </a:xfrm>
          <a:prstGeom prst="rect">
            <a:avLst/>
          </a:prstGeom>
          <a:noFill/>
          <a:ln/>
        </p:spPr>
        <p:txBody>
          <a:bodyPr wrap="none" rtlCol="0" anchor="t"/>
          <a:lstStyle/>
          <a:p>
            <a:pPr marL="0" indent="0">
              <a:lnSpc>
                <a:spcPts val="2749"/>
              </a:lnSpc>
              <a:buNone/>
            </a:pPr>
            <a:r>
              <a:rPr lang="en-US" sz="2200" dirty="0">
                <a:solidFill>
                  <a:srgbClr val="383838"/>
                </a:solidFill>
                <a:latin typeface="PT Serif" pitchFamily="34" charset="0"/>
                <a:ea typeface="PT Serif" pitchFamily="34" charset="-122"/>
                <a:cs typeface="PT Serif" pitchFamily="34" charset="-120"/>
              </a:rPr>
              <a:t>Cung cấp khoáng chất</a:t>
            </a:r>
            <a:endParaRPr lang="en-US" sz="2200" dirty="0"/>
          </a:p>
        </p:txBody>
      </p:sp>
      <p:sp>
        <p:nvSpPr>
          <p:cNvPr id="15" name="Text 11"/>
          <p:cNvSpPr/>
          <p:nvPr/>
        </p:nvSpPr>
        <p:spPr>
          <a:xfrm>
            <a:off x="957620" y="6749534"/>
            <a:ext cx="6038493" cy="681038"/>
          </a:xfrm>
          <a:prstGeom prst="rect">
            <a:avLst/>
          </a:prstGeom>
          <a:noFill/>
          <a:ln/>
        </p:spPr>
        <p:txBody>
          <a:bodyPr wrap="square" rtlCol="0" anchor="t"/>
          <a:lstStyle/>
          <a:p>
            <a:pPr marL="0" indent="0">
              <a:lnSpc>
                <a:spcPts val="2681"/>
              </a:lnSpc>
              <a:buNone/>
            </a:pPr>
            <a:r>
              <a:rPr lang="en-US" sz="1676" dirty="0">
                <a:solidFill>
                  <a:srgbClr val="383838"/>
                </a:solidFill>
                <a:latin typeface="DM Sans" pitchFamily="34" charset="0"/>
                <a:ea typeface="DM Sans" pitchFamily="34" charset="-122"/>
                <a:cs typeface="DM Sans" pitchFamily="34" charset="-120"/>
              </a:rPr>
              <a:t>Dưa hấu chứa nhiều kali, magie và canxi, tốt cho tim mạch và xương khớp.</a:t>
            </a:r>
            <a:endParaRPr lang="en-US" sz="1676" dirty="0"/>
          </a:p>
        </p:txBody>
      </p:sp>
      <p:sp>
        <p:nvSpPr>
          <p:cNvPr id="16" name="Shape 12"/>
          <p:cNvSpPr/>
          <p:nvPr/>
        </p:nvSpPr>
        <p:spPr>
          <a:xfrm>
            <a:off x="7421642" y="6060043"/>
            <a:ext cx="6464022" cy="1583293"/>
          </a:xfrm>
          <a:prstGeom prst="roundRect">
            <a:avLst>
              <a:gd name="adj" fmla="val 2016"/>
            </a:avLst>
          </a:prstGeom>
          <a:solidFill>
            <a:srgbClr val="F2EEEE"/>
          </a:solidFill>
          <a:ln/>
        </p:spPr>
      </p:sp>
      <p:sp>
        <p:nvSpPr>
          <p:cNvPr id="17" name="Text 13"/>
          <p:cNvSpPr/>
          <p:nvPr/>
        </p:nvSpPr>
        <p:spPr>
          <a:xfrm>
            <a:off x="7634407" y="6272808"/>
            <a:ext cx="2793444" cy="349091"/>
          </a:xfrm>
          <a:prstGeom prst="rect">
            <a:avLst/>
          </a:prstGeom>
          <a:noFill/>
          <a:ln/>
        </p:spPr>
        <p:txBody>
          <a:bodyPr wrap="none" rtlCol="0" anchor="t"/>
          <a:lstStyle/>
          <a:p>
            <a:pPr marL="0" indent="0">
              <a:lnSpc>
                <a:spcPts val="2749"/>
              </a:lnSpc>
              <a:buNone/>
            </a:pPr>
            <a:r>
              <a:rPr lang="en-US" sz="2200" dirty="0">
                <a:solidFill>
                  <a:srgbClr val="383838"/>
                </a:solidFill>
                <a:latin typeface="PT Serif" pitchFamily="34" charset="0"/>
                <a:ea typeface="PT Serif" pitchFamily="34" charset="-122"/>
                <a:cs typeface="PT Serif" pitchFamily="34" charset="-120"/>
              </a:rPr>
              <a:t>Hỗ trợ tiêu hóa</a:t>
            </a:r>
            <a:endParaRPr lang="en-US" sz="2200" dirty="0"/>
          </a:p>
        </p:txBody>
      </p:sp>
      <p:sp>
        <p:nvSpPr>
          <p:cNvPr id="18" name="Text 14"/>
          <p:cNvSpPr/>
          <p:nvPr/>
        </p:nvSpPr>
        <p:spPr>
          <a:xfrm>
            <a:off x="7634407" y="6749534"/>
            <a:ext cx="6038493" cy="681038"/>
          </a:xfrm>
          <a:prstGeom prst="rect">
            <a:avLst/>
          </a:prstGeom>
          <a:noFill/>
          <a:ln/>
        </p:spPr>
        <p:txBody>
          <a:bodyPr wrap="square" rtlCol="0" anchor="t"/>
          <a:lstStyle/>
          <a:p>
            <a:pPr marL="0" indent="0">
              <a:lnSpc>
                <a:spcPts val="2681"/>
              </a:lnSpc>
              <a:buNone/>
            </a:pPr>
            <a:r>
              <a:rPr lang="en-US" sz="1676" dirty="0">
                <a:solidFill>
                  <a:srgbClr val="383838"/>
                </a:solidFill>
                <a:latin typeface="DM Sans" pitchFamily="34" charset="0"/>
                <a:ea typeface="DM Sans" pitchFamily="34" charset="-122"/>
                <a:cs typeface="DM Sans" pitchFamily="34" charset="-120"/>
              </a:rPr>
              <a:t>Dưa hấu có tác dụng lợi tiểu, giúp cơ thể loại bỏ độc tố và hỗ trợ tiêu hóa.</a:t>
            </a:r>
            <a:endParaRPr lang="en-US" sz="1676" dirty="0"/>
          </a:p>
        </p:txBody>
      </p:sp>
      <p:pic>
        <p:nvPicPr>
          <p:cNvPr id="19" name="Image 2" descr="preencoded.png">
            <a:hlinkClick r:id="rId5"/>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83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838"/>
          </a:xfrm>
          <a:prstGeom prst="rect">
            <a:avLst/>
          </a:prstGeom>
        </p:spPr>
      </p:pic>
      <p:pic>
        <p:nvPicPr>
          <p:cNvPr id="5" name="Image 1" descr="preencoded.png"/>
          <p:cNvPicPr>
            <a:picLocks noChangeAspect="1"/>
          </p:cNvPicPr>
          <p:nvPr/>
        </p:nvPicPr>
        <p:blipFill>
          <a:blip r:embed="rId4"/>
          <a:stretch>
            <a:fillRect/>
          </a:stretch>
        </p:blipFill>
        <p:spPr>
          <a:xfrm>
            <a:off x="9417844" y="410885"/>
            <a:ext cx="4938712" cy="7408069"/>
          </a:xfrm>
          <a:prstGeom prst="rect">
            <a:avLst/>
          </a:prstGeom>
        </p:spPr>
      </p:pic>
      <p:sp>
        <p:nvSpPr>
          <p:cNvPr id="6" name="Text 2"/>
          <p:cNvSpPr/>
          <p:nvPr/>
        </p:nvSpPr>
        <p:spPr>
          <a:xfrm>
            <a:off x="766882" y="602456"/>
            <a:ext cx="7610237" cy="1437799"/>
          </a:xfrm>
          <a:prstGeom prst="rect">
            <a:avLst/>
          </a:prstGeom>
          <a:noFill/>
          <a:ln/>
        </p:spPr>
        <p:txBody>
          <a:bodyPr wrap="square" rtlCol="0" anchor="t"/>
          <a:lstStyle/>
          <a:p>
            <a:pPr marL="0" indent="0">
              <a:lnSpc>
                <a:spcPts val="5661"/>
              </a:lnSpc>
              <a:buNone/>
            </a:pPr>
            <a:r>
              <a:rPr lang="en-US" sz="4529" dirty="0">
                <a:solidFill>
                  <a:srgbClr val="020202"/>
                </a:solidFill>
                <a:latin typeface="PT Serif" pitchFamily="34" charset="0"/>
                <a:ea typeface="PT Serif" pitchFamily="34" charset="-122"/>
                <a:cs typeface="PT Serif" pitchFamily="34" charset="-120"/>
              </a:rPr>
              <a:t>Cách chế biến dưa hấu thành món ăn ngon</a:t>
            </a:r>
            <a:endParaRPr lang="en-US" sz="4529" dirty="0"/>
          </a:p>
        </p:txBody>
      </p:sp>
      <p:pic>
        <p:nvPicPr>
          <p:cNvPr id="7" name="Image 2" descr="preencoded.png"/>
          <p:cNvPicPr>
            <a:picLocks noChangeAspect="1"/>
          </p:cNvPicPr>
          <p:nvPr/>
        </p:nvPicPr>
        <p:blipFill>
          <a:blip r:embed="rId5"/>
          <a:stretch>
            <a:fillRect/>
          </a:stretch>
        </p:blipFill>
        <p:spPr>
          <a:xfrm>
            <a:off x="766882" y="2368868"/>
            <a:ext cx="1095494" cy="1752838"/>
          </a:xfrm>
          <a:prstGeom prst="rect">
            <a:avLst/>
          </a:prstGeom>
        </p:spPr>
      </p:pic>
      <p:sp>
        <p:nvSpPr>
          <p:cNvPr id="8" name="Text 3"/>
          <p:cNvSpPr/>
          <p:nvPr/>
        </p:nvSpPr>
        <p:spPr>
          <a:xfrm>
            <a:off x="2190988" y="2587943"/>
            <a:ext cx="2875836" cy="359331"/>
          </a:xfrm>
          <a:prstGeom prst="rect">
            <a:avLst/>
          </a:prstGeom>
          <a:noFill/>
          <a:ln/>
        </p:spPr>
        <p:txBody>
          <a:bodyPr wrap="none" rtlCol="0" anchor="t"/>
          <a:lstStyle/>
          <a:p>
            <a:pPr marL="0" indent="0" algn="l">
              <a:lnSpc>
                <a:spcPts val="2831"/>
              </a:lnSpc>
              <a:buNone/>
            </a:pPr>
            <a:r>
              <a:rPr lang="en-US" sz="2265" dirty="0">
                <a:solidFill>
                  <a:srgbClr val="383838"/>
                </a:solidFill>
                <a:latin typeface="PT Serif" pitchFamily="34" charset="0"/>
                <a:ea typeface="PT Serif" pitchFamily="34" charset="-122"/>
                <a:cs typeface="PT Serif" pitchFamily="34" charset="-120"/>
              </a:rPr>
              <a:t>Bổ dưa hấu</a:t>
            </a:r>
            <a:endParaRPr lang="en-US" sz="2265" dirty="0"/>
          </a:p>
        </p:txBody>
      </p:sp>
      <p:sp>
        <p:nvSpPr>
          <p:cNvPr id="9" name="Text 4"/>
          <p:cNvSpPr/>
          <p:nvPr/>
        </p:nvSpPr>
        <p:spPr>
          <a:xfrm>
            <a:off x="2190988" y="3078718"/>
            <a:ext cx="6186130" cy="350520"/>
          </a:xfrm>
          <a:prstGeom prst="rect">
            <a:avLst/>
          </a:prstGeom>
          <a:noFill/>
          <a:ln/>
        </p:spPr>
        <p:txBody>
          <a:bodyPr wrap="none" rtlCol="0" anchor="t"/>
          <a:lstStyle/>
          <a:p>
            <a:pPr marL="0" indent="0" algn="l">
              <a:lnSpc>
                <a:spcPts val="2761"/>
              </a:lnSpc>
              <a:buNone/>
            </a:pPr>
            <a:r>
              <a:rPr lang="en-US" sz="1725" dirty="0">
                <a:solidFill>
                  <a:srgbClr val="383838"/>
                </a:solidFill>
                <a:latin typeface="DM Sans" pitchFamily="34" charset="0"/>
                <a:ea typeface="DM Sans" pitchFamily="34" charset="-122"/>
                <a:cs typeface="DM Sans" pitchFamily="34" charset="-120"/>
              </a:rPr>
              <a:t>Cắt dưa hấu thành từng miếng vừa ăn, bỏ hạt.</a:t>
            </a:r>
            <a:endParaRPr lang="en-US" sz="1725" dirty="0"/>
          </a:p>
        </p:txBody>
      </p:sp>
      <p:pic>
        <p:nvPicPr>
          <p:cNvPr id="10" name="Image 3" descr="preencoded.png"/>
          <p:cNvPicPr>
            <a:picLocks noChangeAspect="1"/>
          </p:cNvPicPr>
          <p:nvPr/>
        </p:nvPicPr>
        <p:blipFill>
          <a:blip r:embed="rId6"/>
          <a:stretch>
            <a:fillRect/>
          </a:stretch>
        </p:blipFill>
        <p:spPr>
          <a:xfrm>
            <a:off x="766882" y="4121706"/>
            <a:ext cx="1095494" cy="1752838"/>
          </a:xfrm>
          <a:prstGeom prst="rect">
            <a:avLst/>
          </a:prstGeom>
        </p:spPr>
      </p:pic>
      <p:sp>
        <p:nvSpPr>
          <p:cNvPr id="11" name="Text 5"/>
          <p:cNvSpPr/>
          <p:nvPr/>
        </p:nvSpPr>
        <p:spPr>
          <a:xfrm>
            <a:off x="2190988" y="4340781"/>
            <a:ext cx="2875836" cy="359331"/>
          </a:xfrm>
          <a:prstGeom prst="rect">
            <a:avLst/>
          </a:prstGeom>
          <a:noFill/>
          <a:ln/>
        </p:spPr>
        <p:txBody>
          <a:bodyPr wrap="none" rtlCol="0" anchor="t"/>
          <a:lstStyle/>
          <a:p>
            <a:pPr marL="0" indent="0" algn="l">
              <a:lnSpc>
                <a:spcPts val="2831"/>
              </a:lnSpc>
              <a:buNone/>
            </a:pPr>
            <a:r>
              <a:rPr lang="en-US" sz="2265" dirty="0">
                <a:solidFill>
                  <a:srgbClr val="383838"/>
                </a:solidFill>
                <a:latin typeface="PT Serif" pitchFamily="34" charset="0"/>
                <a:ea typeface="PT Serif" pitchFamily="34" charset="-122"/>
                <a:cs typeface="PT Serif" pitchFamily="34" charset="-120"/>
              </a:rPr>
              <a:t>Làm sinh tố dưa hấu</a:t>
            </a:r>
            <a:endParaRPr lang="en-US" sz="2265" dirty="0"/>
          </a:p>
        </p:txBody>
      </p:sp>
      <p:sp>
        <p:nvSpPr>
          <p:cNvPr id="12" name="Text 6"/>
          <p:cNvSpPr/>
          <p:nvPr/>
        </p:nvSpPr>
        <p:spPr>
          <a:xfrm>
            <a:off x="2190988" y="4831556"/>
            <a:ext cx="6186130" cy="701040"/>
          </a:xfrm>
          <a:prstGeom prst="rect">
            <a:avLst/>
          </a:prstGeom>
          <a:noFill/>
          <a:ln/>
        </p:spPr>
        <p:txBody>
          <a:bodyPr wrap="square" rtlCol="0" anchor="t"/>
          <a:lstStyle/>
          <a:p>
            <a:pPr marL="0" indent="0" algn="l">
              <a:lnSpc>
                <a:spcPts val="2761"/>
              </a:lnSpc>
              <a:buNone/>
            </a:pPr>
            <a:r>
              <a:rPr lang="en-US" sz="1725" dirty="0">
                <a:solidFill>
                  <a:srgbClr val="383838"/>
                </a:solidFill>
                <a:latin typeface="DM Sans" pitchFamily="34" charset="0"/>
                <a:ea typeface="DM Sans" pitchFamily="34" charset="-122"/>
                <a:cs typeface="DM Sans" pitchFamily="34" charset="-120"/>
              </a:rPr>
              <a:t>Cho dưa hấu, sữa tươi, đường vào máy xay sinh tố, xay nhuyễn.</a:t>
            </a:r>
            <a:endParaRPr lang="en-US" sz="1725" dirty="0"/>
          </a:p>
        </p:txBody>
      </p:sp>
      <p:pic>
        <p:nvPicPr>
          <p:cNvPr id="13" name="Image 4" descr="preencoded.png"/>
          <p:cNvPicPr>
            <a:picLocks noChangeAspect="1"/>
          </p:cNvPicPr>
          <p:nvPr/>
        </p:nvPicPr>
        <p:blipFill>
          <a:blip r:embed="rId7"/>
          <a:stretch>
            <a:fillRect/>
          </a:stretch>
        </p:blipFill>
        <p:spPr>
          <a:xfrm>
            <a:off x="766882" y="5874544"/>
            <a:ext cx="1095494" cy="1752838"/>
          </a:xfrm>
          <a:prstGeom prst="rect">
            <a:avLst/>
          </a:prstGeom>
        </p:spPr>
      </p:pic>
      <p:sp>
        <p:nvSpPr>
          <p:cNvPr id="14" name="Text 7"/>
          <p:cNvSpPr/>
          <p:nvPr/>
        </p:nvSpPr>
        <p:spPr>
          <a:xfrm>
            <a:off x="2190988" y="6093619"/>
            <a:ext cx="2875836" cy="359331"/>
          </a:xfrm>
          <a:prstGeom prst="rect">
            <a:avLst/>
          </a:prstGeom>
          <a:noFill/>
          <a:ln/>
        </p:spPr>
        <p:txBody>
          <a:bodyPr wrap="none" rtlCol="0" anchor="t"/>
          <a:lstStyle/>
          <a:p>
            <a:pPr marL="0" indent="0" algn="l">
              <a:lnSpc>
                <a:spcPts val="2831"/>
              </a:lnSpc>
              <a:buNone/>
            </a:pPr>
            <a:r>
              <a:rPr lang="en-US" sz="2265" dirty="0">
                <a:solidFill>
                  <a:srgbClr val="383838"/>
                </a:solidFill>
                <a:latin typeface="PT Serif" pitchFamily="34" charset="0"/>
                <a:ea typeface="PT Serif" pitchFamily="34" charset="-122"/>
                <a:cs typeface="PT Serif" pitchFamily="34" charset="-120"/>
              </a:rPr>
              <a:t>Salad dưa hấu</a:t>
            </a:r>
            <a:endParaRPr lang="en-US" sz="2265" dirty="0"/>
          </a:p>
        </p:txBody>
      </p:sp>
      <p:sp>
        <p:nvSpPr>
          <p:cNvPr id="15" name="Text 8"/>
          <p:cNvSpPr/>
          <p:nvPr/>
        </p:nvSpPr>
        <p:spPr>
          <a:xfrm>
            <a:off x="2190988" y="6584394"/>
            <a:ext cx="6186130" cy="701040"/>
          </a:xfrm>
          <a:prstGeom prst="rect">
            <a:avLst/>
          </a:prstGeom>
          <a:noFill/>
          <a:ln/>
        </p:spPr>
        <p:txBody>
          <a:bodyPr wrap="square" rtlCol="0" anchor="t"/>
          <a:lstStyle/>
          <a:p>
            <a:pPr marL="0" indent="0" algn="l">
              <a:lnSpc>
                <a:spcPts val="2761"/>
              </a:lnSpc>
              <a:buNone/>
            </a:pPr>
            <a:r>
              <a:rPr lang="en-US" sz="1725" dirty="0">
                <a:solidFill>
                  <a:srgbClr val="383838"/>
                </a:solidFill>
                <a:latin typeface="DM Sans" pitchFamily="34" charset="0"/>
                <a:ea typeface="DM Sans" pitchFamily="34" charset="-122"/>
                <a:cs typeface="DM Sans" pitchFamily="34" charset="-120"/>
              </a:rPr>
              <a:t>Trộn dưa hấu với các loại trái cây khác, thêm nước sốt chua ngọt.</a:t>
            </a:r>
            <a:endParaRPr lang="en-US" sz="1725" dirty="0"/>
          </a:p>
        </p:txBody>
      </p:sp>
      <p:pic>
        <p:nvPicPr>
          <p:cNvPr id="16" name="Image 5" descr="preencoded.png">
            <a:hlinkClick r:id="rId8"/>
          </p:cNvPr>
          <p:cNvPicPr>
            <a:picLocks noChangeAspect="1"/>
          </p:cNvPicPr>
          <p:nvPr/>
        </p:nvPicPr>
        <p:blipFill>
          <a:blip r:embed="rId9"/>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0106" y="1647706"/>
            <a:ext cx="4934188" cy="4934188"/>
          </a:xfrm>
          <a:prstGeom prst="rect">
            <a:avLst/>
          </a:prstGeom>
        </p:spPr>
      </p:pic>
      <p:sp>
        <p:nvSpPr>
          <p:cNvPr id="6" name="Text 1"/>
          <p:cNvSpPr/>
          <p:nvPr/>
        </p:nvSpPr>
        <p:spPr>
          <a:xfrm>
            <a:off x="773073" y="608290"/>
            <a:ext cx="7597854" cy="1380411"/>
          </a:xfrm>
          <a:prstGeom prst="rect">
            <a:avLst/>
          </a:prstGeom>
          <a:noFill/>
          <a:ln/>
        </p:spPr>
        <p:txBody>
          <a:bodyPr wrap="square" rtlCol="0" anchor="t"/>
          <a:lstStyle/>
          <a:p>
            <a:pPr marL="0" indent="0">
              <a:lnSpc>
                <a:spcPts val="5435"/>
              </a:lnSpc>
              <a:buNone/>
            </a:pPr>
            <a:r>
              <a:rPr lang="en-US" sz="4348" dirty="0" err="1" smtClean="0">
                <a:solidFill>
                  <a:srgbClr val="1B1B27"/>
                </a:solidFill>
                <a:latin typeface="Corben" pitchFamily="34" charset="0"/>
                <a:ea typeface="Corben" pitchFamily="34" charset="-122"/>
                <a:cs typeface="Corben" pitchFamily="34" charset="-120"/>
              </a:rPr>
              <a:t>Trò</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chơi</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Ghép</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hình</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dưa</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hấu</a:t>
            </a:r>
            <a:endParaRPr lang="en-US" sz="4348" dirty="0"/>
          </a:p>
        </p:txBody>
      </p:sp>
      <p:pic>
        <p:nvPicPr>
          <p:cNvPr id="7" name="Image 3" descr="preencoded.png"/>
          <p:cNvPicPr>
            <a:picLocks noChangeAspect="1"/>
          </p:cNvPicPr>
          <p:nvPr/>
        </p:nvPicPr>
        <p:blipFill>
          <a:blip r:embed="rId6"/>
          <a:stretch>
            <a:fillRect/>
          </a:stretch>
        </p:blipFill>
        <p:spPr>
          <a:xfrm>
            <a:off x="773073" y="2319933"/>
            <a:ext cx="1104424" cy="1767126"/>
          </a:xfrm>
          <a:prstGeom prst="rect">
            <a:avLst/>
          </a:prstGeom>
        </p:spPr>
      </p:pic>
      <p:sp>
        <p:nvSpPr>
          <p:cNvPr id="8" name="Text 2"/>
          <p:cNvSpPr/>
          <p:nvPr/>
        </p:nvSpPr>
        <p:spPr>
          <a:xfrm>
            <a:off x="2208728" y="2540794"/>
            <a:ext cx="2761178" cy="345043"/>
          </a:xfrm>
          <a:prstGeom prst="rect">
            <a:avLst/>
          </a:prstGeom>
          <a:noFill/>
          <a:ln/>
        </p:spPr>
        <p:txBody>
          <a:bodyPr wrap="none" rtlCol="0" anchor="t"/>
          <a:lstStyle/>
          <a:p>
            <a:pPr marL="0" indent="0" algn="l">
              <a:lnSpc>
                <a:spcPts val="2718"/>
              </a:lnSpc>
              <a:buNone/>
            </a:pPr>
            <a:r>
              <a:rPr lang="en-US" sz="2174" dirty="0">
                <a:solidFill>
                  <a:srgbClr val="404155"/>
                </a:solidFill>
                <a:latin typeface="Corben" pitchFamily="34" charset="0"/>
                <a:ea typeface="Corben" pitchFamily="34" charset="-122"/>
                <a:cs typeface="Corben" pitchFamily="34" charset="-120"/>
              </a:rPr>
              <a:t>Giới thiệu</a:t>
            </a:r>
            <a:endParaRPr lang="en-US" sz="2174" dirty="0"/>
          </a:p>
        </p:txBody>
      </p:sp>
      <p:sp>
        <p:nvSpPr>
          <p:cNvPr id="9" name="Text 3"/>
          <p:cNvSpPr/>
          <p:nvPr/>
        </p:nvSpPr>
        <p:spPr>
          <a:xfrm>
            <a:off x="2208728" y="3018353"/>
            <a:ext cx="6162199" cy="706755"/>
          </a:xfrm>
          <a:prstGeom prst="rect">
            <a:avLst/>
          </a:prstGeom>
          <a:noFill/>
          <a:ln/>
        </p:spPr>
        <p:txBody>
          <a:bodyPr wrap="square" rtlCol="0" anchor="t"/>
          <a:lstStyle/>
          <a:p>
            <a:pPr marL="0" indent="0" algn="l">
              <a:lnSpc>
                <a:spcPts val="2783"/>
              </a:lnSpc>
              <a:buNone/>
            </a:pPr>
            <a:r>
              <a:rPr lang="en-US" sz="1739" dirty="0">
                <a:solidFill>
                  <a:srgbClr val="404155"/>
                </a:solidFill>
                <a:latin typeface="Nobile" pitchFamily="34" charset="0"/>
                <a:ea typeface="Nobile" pitchFamily="34" charset="-122"/>
                <a:cs typeface="Nobile" pitchFamily="34" charset="-120"/>
              </a:rPr>
              <a:t>Giới thiệu bộ ghép hình với trẻ, cho trẻ xem hình ảnh dưa hấu hoàn chỉnh.</a:t>
            </a:r>
            <a:endParaRPr lang="en-US" sz="1739" dirty="0"/>
          </a:p>
        </p:txBody>
      </p:sp>
      <p:pic>
        <p:nvPicPr>
          <p:cNvPr id="10" name="Image 4" descr="preencoded.png"/>
          <p:cNvPicPr>
            <a:picLocks noChangeAspect="1"/>
          </p:cNvPicPr>
          <p:nvPr/>
        </p:nvPicPr>
        <p:blipFill>
          <a:blip r:embed="rId7"/>
          <a:stretch>
            <a:fillRect/>
          </a:stretch>
        </p:blipFill>
        <p:spPr>
          <a:xfrm>
            <a:off x="773073" y="4087058"/>
            <a:ext cx="1104424" cy="1767126"/>
          </a:xfrm>
          <a:prstGeom prst="rect">
            <a:avLst/>
          </a:prstGeom>
        </p:spPr>
      </p:pic>
      <p:sp>
        <p:nvSpPr>
          <p:cNvPr id="11" name="Text 4"/>
          <p:cNvSpPr/>
          <p:nvPr/>
        </p:nvSpPr>
        <p:spPr>
          <a:xfrm>
            <a:off x="2208728" y="4307919"/>
            <a:ext cx="2761178" cy="345043"/>
          </a:xfrm>
          <a:prstGeom prst="rect">
            <a:avLst/>
          </a:prstGeom>
          <a:noFill/>
          <a:ln/>
        </p:spPr>
        <p:txBody>
          <a:bodyPr wrap="none" rtlCol="0" anchor="t"/>
          <a:lstStyle/>
          <a:p>
            <a:pPr marL="0" indent="0" algn="l">
              <a:lnSpc>
                <a:spcPts val="2718"/>
              </a:lnSpc>
              <a:buNone/>
            </a:pPr>
            <a:r>
              <a:rPr lang="en-US" sz="2174" dirty="0">
                <a:solidFill>
                  <a:srgbClr val="404155"/>
                </a:solidFill>
                <a:latin typeface="Corben" pitchFamily="34" charset="0"/>
                <a:ea typeface="Corben" pitchFamily="34" charset="-122"/>
                <a:cs typeface="Corben" pitchFamily="34" charset="-120"/>
              </a:rPr>
              <a:t>Thực hành</a:t>
            </a:r>
            <a:endParaRPr lang="en-US" sz="2174" dirty="0"/>
          </a:p>
        </p:txBody>
      </p:sp>
      <p:sp>
        <p:nvSpPr>
          <p:cNvPr id="12" name="Text 5"/>
          <p:cNvSpPr/>
          <p:nvPr/>
        </p:nvSpPr>
        <p:spPr>
          <a:xfrm>
            <a:off x="2208728" y="4785479"/>
            <a:ext cx="6162199" cy="353378"/>
          </a:xfrm>
          <a:prstGeom prst="rect">
            <a:avLst/>
          </a:prstGeom>
          <a:noFill/>
          <a:ln/>
        </p:spPr>
        <p:txBody>
          <a:bodyPr wrap="none" rtlCol="0" anchor="t"/>
          <a:lstStyle/>
          <a:p>
            <a:pPr marL="0" indent="0" algn="l">
              <a:lnSpc>
                <a:spcPts val="2783"/>
              </a:lnSpc>
              <a:buNone/>
            </a:pPr>
            <a:r>
              <a:rPr lang="en-US" sz="1739" dirty="0">
                <a:solidFill>
                  <a:srgbClr val="404155"/>
                </a:solidFill>
                <a:latin typeface="Nobile" pitchFamily="34" charset="0"/>
                <a:ea typeface="Nobile" pitchFamily="34" charset="-122"/>
                <a:cs typeface="Nobile" pitchFamily="34" charset="-120"/>
              </a:rPr>
              <a:t>Cho trẻ thử ghép một vài mảnh ghép đơn giản trước.</a:t>
            </a:r>
            <a:endParaRPr lang="en-US" sz="1739" dirty="0"/>
          </a:p>
        </p:txBody>
      </p:sp>
      <p:pic>
        <p:nvPicPr>
          <p:cNvPr id="13" name="Image 5" descr="preencoded.png"/>
          <p:cNvPicPr>
            <a:picLocks noChangeAspect="1"/>
          </p:cNvPicPr>
          <p:nvPr/>
        </p:nvPicPr>
        <p:blipFill>
          <a:blip r:embed="rId8"/>
          <a:stretch>
            <a:fillRect/>
          </a:stretch>
        </p:blipFill>
        <p:spPr>
          <a:xfrm>
            <a:off x="773073" y="5854184"/>
            <a:ext cx="1104424" cy="1767126"/>
          </a:xfrm>
          <a:prstGeom prst="rect">
            <a:avLst/>
          </a:prstGeom>
        </p:spPr>
      </p:pic>
      <p:sp>
        <p:nvSpPr>
          <p:cNvPr id="14" name="Text 6"/>
          <p:cNvSpPr/>
          <p:nvPr/>
        </p:nvSpPr>
        <p:spPr>
          <a:xfrm>
            <a:off x="2208728" y="6075045"/>
            <a:ext cx="2761178" cy="345043"/>
          </a:xfrm>
          <a:prstGeom prst="rect">
            <a:avLst/>
          </a:prstGeom>
          <a:noFill/>
          <a:ln/>
        </p:spPr>
        <p:txBody>
          <a:bodyPr wrap="none" rtlCol="0" anchor="t"/>
          <a:lstStyle/>
          <a:p>
            <a:pPr marL="0" indent="0" algn="l">
              <a:lnSpc>
                <a:spcPts val="2718"/>
              </a:lnSpc>
              <a:buNone/>
            </a:pPr>
            <a:r>
              <a:rPr lang="en-US" sz="2174" dirty="0">
                <a:solidFill>
                  <a:srgbClr val="404155"/>
                </a:solidFill>
                <a:latin typeface="Corben" pitchFamily="34" charset="0"/>
                <a:ea typeface="Corben" pitchFamily="34" charset="-122"/>
                <a:cs typeface="Corben" pitchFamily="34" charset="-120"/>
              </a:rPr>
              <a:t>Hoàn thành</a:t>
            </a:r>
            <a:endParaRPr lang="en-US" sz="2174" dirty="0"/>
          </a:p>
        </p:txBody>
      </p:sp>
      <p:sp>
        <p:nvSpPr>
          <p:cNvPr id="15" name="Text 7"/>
          <p:cNvSpPr/>
          <p:nvPr/>
        </p:nvSpPr>
        <p:spPr>
          <a:xfrm>
            <a:off x="2208728" y="6552605"/>
            <a:ext cx="6162199" cy="706755"/>
          </a:xfrm>
          <a:prstGeom prst="rect">
            <a:avLst/>
          </a:prstGeom>
          <a:noFill/>
          <a:ln/>
        </p:spPr>
        <p:txBody>
          <a:bodyPr wrap="square" rtlCol="0" anchor="t"/>
          <a:lstStyle/>
          <a:p>
            <a:pPr marL="0" indent="0" algn="l">
              <a:lnSpc>
                <a:spcPts val="2783"/>
              </a:lnSpc>
              <a:buNone/>
            </a:pPr>
            <a:r>
              <a:rPr lang="en-US" sz="1739" dirty="0">
                <a:solidFill>
                  <a:srgbClr val="404155"/>
                </a:solidFill>
                <a:latin typeface="Nobile" pitchFamily="34" charset="0"/>
                <a:ea typeface="Nobile" pitchFamily="34" charset="-122"/>
                <a:cs typeface="Nobile" pitchFamily="34" charset="-120"/>
              </a:rPr>
              <a:t>Khuyến khích trẻ hoàn thành bộ ghép hình bằng cách tự mình suy luận.</a:t>
            </a:r>
            <a:endParaRPr lang="en-US" sz="1739" dirty="0"/>
          </a:p>
        </p:txBody>
      </p:sp>
      <p:pic>
        <p:nvPicPr>
          <p:cNvPr id="16" name="Image 6" descr="preencoded.png">
            <a:hlinkClick r:id="rId9"/>
          </p:cNvPr>
          <p:cNvPicPr>
            <a:picLocks noChangeAspect="1"/>
          </p:cNvPicPr>
          <p:nvPr/>
        </p:nvPicPr>
        <p:blipFill>
          <a:blip r:embed="rId10"/>
          <a:stretch>
            <a:fillRect/>
          </a:stretch>
        </p:blipFill>
        <p:spPr>
          <a:xfrm>
            <a:off x="12242153" y="7589520"/>
            <a:ext cx="2296807" cy="548640"/>
          </a:xfrm>
          <a:prstGeom prst="rect">
            <a:avLst/>
          </a:prstGeom>
        </p:spPr>
      </p:pic>
    </p:spTree>
    <p:extLst>
      <p:ext uri="{BB962C8B-B14F-4D97-AF65-F5344CB8AC3E}">
        <p14:creationId xmlns:p14="http://schemas.microsoft.com/office/powerpoint/2010/main" val="260022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9F9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27488" y="2384822"/>
            <a:ext cx="4919305" cy="3459956"/>
          </a:xfrm>
          <a:prstGeom prst="rect">
            <a:avLst/>
          </a:prstGeom>
        </p:spPr>
      </p:pic>
      <p:sp>
        <p:nvSpPr>
          <p:cNvPr id="6" name="Text 1"/>
          <p:cNvSpPr/>
          <p:nvPr/>
        </p:nvSpPr>
        <p:spPr>
          <a:xfrm>
            <a:off x="793790" y="1213068"/>
            <a:ext cx="5670590" cy="708779"/>
          </a:xfrm>
          <a:prstGeom prst="rect">
            <a:avLst/>
          </a:prstGeom>
          <a:noFill/>
          <a:ln/>
        </p:spPr>
        <p:txBody>
          <a:bodyPr wrap="none" rtlCol="0" anchor="t"/>
          <a:lstStyle/>
          <a:p>
            <a:pPr marL="0" indent="0">
              <a:lnSpc>
                <a:spcPts val="5581"/>
              </a:lnSpc>
              <a:buNone/>
            </a:pPr>
            <a:r>
              <a:rPr lang="en-US" sz="3200" dirty="0">
                <a:solidFill>
                  <a:srgbClr val="1B1B27"/>
                </a:solidFill>
                <a:latin typeface="Corben" pitchFamily="34" charset="0"/>
                <a:ea typeface="Corben" pitchFamily="34" charset="-122"/>
                <a:cs typeface="Corben" pitchFamily="34" charset="-120"/>
              </a:rPr>
              <a:t>Hướng dẫn cách chơi</a:t>
            </a:r>
            <a:endParaRPr lang="en-US" sz="3200" dirty="0"/>
          </a:p>
        </p:txBody>
      </p:sp>
      <p:sp>
        <p:nvSpPr>
          <p:cNvPr id="7" name="Shape 2"/>
          <p:cNvSpPr/>
          <p:nvPr/>
        </p:nvSpPr>
        <p:spPr>
          <a:xfrm>
            <a:off x="1118711" y="1907619"/>
            <a:ext cx="30480" cy="5463183"/>
          </a:xfrm>
          <a:prstGeom prst="roundRect">
            <a:avLst>
              <a:gd name="adj" fmla="val 312558"/>
            </a:avLst>
          </a:prstGeom>
          <a:solidFill>
            <a:srgbClr val="B8BFDF"/>
          </a:solidFill>
          <a:ln/>
        </p:spPr>
      </p:sp>
      <p:sp>
        <p:nvSpPr>
          <p:cNvPr id="8" name="Shape 3"/>
          <p:cNvSpPr/>
          <p:nvPr/>
        </p:nvSpPr>
        <p:spPr>
          <a:xfrm>
            <a:off x="1358622" y="2402681"/>
            <a:ext cx="793790" cy="30480"/>
          </a:xfrm>
          <a:prstGeom prst="roundRect">
            <a:avLst>
              <a:gd name="adj" fmla="val 312558"/>
            </a:avLst>
          </a:prstGeom>
          <a:solidFill>
            <a:srgbClr val="B8BFDF"/>
          </a:solidFill>
          <a:ln/>
        </p:spPr>
      </p:sp>
      <p:sp>
        <p:nvSpPr>
          <p:cNvPr id="9" name="Shape 4"/>
          <p:cNvSpPr/>
          <p:nvPr/>
        </p:nvSpPr>
        <p:spPr>
          <a:xfrm>
            <a:off x="878800" y="2162770"/>
            <a:ext cx="510302" cy="510302"/>
          </a:xfrm>
          <a:prstGeom prst="roundRect">
            <a:avLst>
              <a:gd name="adj" fmla="val 18669"/>
            </a:avLst>
          </a:prstGeom>
          <a:solidFill>
            <a:srgbClr val="D2D9F9"/>
          </a:solidFill>
          <a:ln w="7620">
            <a:solidFill>
              <a:srgbClr val="B8BFDF"/>
            </a:solidFill>
            <a:prstDash val="solid"/>
          </a:ln>
        </p:spPr>
      </p:sp>
      <p:sp>
        <p:nvSpPr>
          <p:cNvPr id="10" name="Text 5"/>
          <p:cNvSpPr/>
          <p:nvPr/>
        </p:nvSpPr>
        <p:spPr>
          <a:xfrm>
            <a:off x="1083707" y="2247781"/>
            <a:ext cx="100489" cy="340281"/>
          </a:xfrm>
          <a:prstGeom prst="rect">
            <a:avLst/>
          </a:prstGeom>
          <a:noFill/>
          <a:ln/>
        </p:spPr>
        <p:txBody>
          <a:bodyPr wrap="none" rtlCol="0" anchor="t"/>
          <a:lstStyle/>
          <a:p>
            <a:pPr marL="0" indent="0" algn="ctr">
              <a:lnSpc>
                <a:spcPts val="2679"/>
              </a:lnSpc>
              <a:buNone/>
            </a:pPr>
            <a:r>
              <a:rPr lang="en-US" sz="2679" dirty="0">
                <a:solidFill>
                  <a:srgbClr val="404155"/>
                </a:solidFill>
                <a:latin typeface="Corben" pitchFamily="34" charset="0"/>
                <a:ea typeface="Corben" pitchFamily="34" charset="-122"/>
                <a:cs typeface="Corben" pitchFamily="34" charset="-120"/>
              </a:rPr>
              <a:t>1</a:t>
            </a:r>
            <a:endParaRPr lang="en-US" sz="2679" dirty="0"/>
          </a:p>
        </p:txBody>
      </p:sp>
      <p:sp>
        <p:nvSpPr>
          <p:cNvPr id="11" name="Text 6"/>
          <p:cNvSpPr/>
          <p:nvPr/>
        </p:nvSpPr>
        <p:spPr>
          <a:xfrm>
            <a:off x="2381488" y="2134433"/>
            <a:ext cx="4650224" cy="354330"/>
          </a:xfrm>
          <a:prstGeom prst="rect">
            <a:avLst/>
          </a:prstGeom>
          <a:noFill/>
          <a:ln/>
        </p:spPr>
        <p:txBody>
          <a:bodyPr wrap="none" rtlCol="0" anchor="t"/>
          <a:lstStyle/>
          <a:p>
            <a:pPr marL="0" indent="0" algn="l">
              <a:lnSpc>
                <a:spcPts val="2791"/>
              </a:lnSpc>
              <a:buNone/>
            </a:pPr>
            <a:r>
              <a:rPr lang="en-US" sz="2233" dirty="0">
                <a:solidFill>
                  <a:srgbClr val="404155"/>
                </a:solidFill>
                <a:latin typeface="Corben" pitchFamily="34" charset="0"/>
                <a:ea typeface="Corben" pitchFamily="34" charset="-122"/>
                <a:cs typeface="Corben" pitchFamily="34" charset="-120"/>
              </a:rPr>
              <a:t>Bước 1: Phác thảo hình ảnh dưa hấu</a:t>
            </a:r>
            <a:endParaRPr lang="en-US" sz="2233" dirty="0"/>
          </a:p>
        </p:txBody>
      </p:sp>
      <p:sp>
        <p:nvSpPr>
          <p:cNvPr id="12" name="Text 7"/>
          <p:cNvSpPr/>
          <p:nvPr/>
        </p:nvSpPr>
        <p:spPr>
          <a:xfrm>
            <a:off x="2381488" y="2624852"/>
            <a:ext cx="5968722" cy="725805"/>
          </a:xfrm>
          <a:prstGeom prst="rect">
            <a:avLst/>
          </a:prstGeom>
          <a:noFill/>
          <a:ln/>
        </p:spPr>
        <p:txBody>
          <a:bodyPr wrap="square" rtlCol="0" anchor="t"/>
          <a:lstStyle/>
          <a:p>
            <a:pPr marL="0" indent="0" algn="l">
              <a:lnSpc>
                <a:spcPts val="2858"/>
              </a:lnSpc>
              <a:buNone/>
            </a:pPr>
            <a:r>
              <a:rPr lang="en-US" sz="1786" dirty="0">
                <a:solidFill>
                  <a:srgbClr val="404155"/>
                </a:solidFill>
                <a:latin typeface="Nobile" pitchFamily="34" charset="0"/>
                <a:ea typeface="Nobile" pitchFamily="34" charset="-122"/>
                <a:cs typeface="Nobile" pitchFamily="34" charset="-120"/>
              </a:rPr>
              <a:t>Dùng bút chì vẽ phác thảo hình quả dưa hấu với những đường nét đơn giản.</a:t>
            </a:r>
            <a:endParaRPr lang="en-US" sz="1786" dirty="0"/>
          </a:p>
        </p:txBody>
      </p:sp>
      <p:sp>
        <p:nvSpPr>
          <p:cNvPr id="13" name="Shape 8"/>
          <p:cNvSpPr/>
          <p:nvPr/>
        </p:nvSpPr>
        <p:spPr>
          <a:xfrm>
            <a:off x="1358622" y="4299347"/>
            <a:ext cx="793790" cy="30480"/>
          </a:xfrm>
          <a:prstGeom prst="roundRect">
            <a:avLst>
              <a:gd name="adj" fmla="val 312558"/>
            </a:avLst>
          </a:prstGeom>
          <a:solidFill>
            <a:srgbClr val="B8BFDF"/>
          </a:solidFill>
          <a:ln/>
        </p:spPr>
      </p:sp>
      <p:sp>
        <p:nvSpPr>
          <p:cNvPr id="14" name="Shape 9"/>
          <p:cNvSpPr/>
          <p:nvPr/>
        </p:nvSpPr>
        <p:spPr>
          <a:xfrm>
            <a:off x="878800" y="4059436"/>
            <a:ext cx="510302" cy="510302"/>
          </a:xfrm>
          <a:prstGeom prst="roundRect">
            <a:avLst>
              <a:gd name="adj" fmla="val 18669"/>
            </a:avLst>
          </a:prstGeom>
          <a:solidFill>
            <a:srgbClr val="D2D9F9"/>
          </a:solidFill>
          <a:ln w="7620">
            <a:solidFill>
              <a:srgbClr val="B8BFDF"/>
            </a:solidFill>
            <a:prstDash val="solid"/>
          </a:ln>
        </p:spPr>
      </p:sp>
      <p:sp>
        <p:nvSpPr>
          <p:cNvPr id="15" name="Text 10"/>
          <p:cNvSpPr/>
          <p:nvPr/>
        </p:nvSpPr>
        <p:spPr>
          <a:xfrm>
            <a:off x="1045250" y="4144447"/>
            <a:ext cx="177403" cy="340281"/>
          </a:xfrm>
          <a:prstGeom prst="rect">
            <a:avLst/>
          </a:prstGeom>
          <a:noFill/>
          <a:ln/>
        </p:spPr>
        <p:txBody>
          <a:bodyPr wrap="none" rtlCol="0" anchor="t"/>
          <a:lstStyle/>
          <a:p>
            <a:pPr marL="0" indent="0" algn="ctr">
              <a:lnSpc>
                <a:spcPts val="2679"/>
              </a:lnSpc>
              <a:buNone/>
            </a:pPr>
            <a:r>
              <a:rPr lang="en-US" sz="2679" dirty="0">
                <a:solidFill>
                  <a:srgbClr val="404155"/>
                </a:solidFill>
                <a:latin typeface="Corben" pitchFamily="34" charset="0"/>
                <a:ea typeface="Corben" pitchFamily="34" charset="-122"/>
                <a:cs typeface="Corben" pitchFamily="34" charset="-120"/>
              </a:rPr>
              <a:t>2</a:t>
            </a:r>
            <a:endParaRPr lang="en-US" sz="2679" dirty="0"/>
          </a:p>
        </p:txBody>
      </p:sp>
      <p:sp>
        <p:nvSpPr>
          <p:cNvPr id="16" name="Text 11"/>
          <p:cNvSpPr/>
          <p:nvPr/>
        </p:nvSpPr>
        <p:spPr>
          <a:xfrm>
            <a:off x="2381488" y="4031099"/>
            <a:ext cx="3655457" cy="354330"/>
          </a:xfrm>
          <a:prstGeom prst="rect">
            <a:avLst/>
          </a:prstGeom>
          <a:noFill/>
          <a:ln/>
        </p:spPr>
        <p:txBody>
          <a:bodyPr wrap="none" rtlCol="0" anchor="t"/>
          <a:lstStyle/>
          <a:p>
            <a:pPr marL="0" indent="0" algn="l">
              <a:lnSpc>
                <a:spcPts val="2791"/>
              </a:lnSpc>
              <a:buNone/>
            </a:pPr>
            <a:r>
              <a:rPr lang="en-US" sz="2233" dirty="0">
                <a:solidFill>
                  <a:srgbClr val="404155"/>
                </a:solidFill>
                <a:latin typeface="Corben" pitchFamily="34" charset="0"/>
                <a:ea typeface="Corben" pitchFamily="34" charset="-122"/>
                <a:cs typeface="Corben" pitchFamily="34" charset="-120"/>
              </a:rPr>
              <a:t>Bước 2: Tô màu cho dưa hấu</a:t>
            </a:r>
            <a:endParaRPr lang="en-US" sz="2233" dirty="0"/>
          </a:p>
        </p:txBody>
      </p:sp>
      <p:sp>
        <p:nvSpPr>
          <p:cNvPr id="17" name="Text 12"/>
          <p:cNvSpPr/>
          <p:nvPr/>
        </p:nvSpPr>
        <p:spPr>
          <a:xfrm>
            <a:off x="2381488" y="4521517"/>
            <a:ext cx="5968722" cy="725805"/>
          </a:xfrm>
          <a:prstGeom prst="rect">
            <a:avLst/>
          </a:prstGeom>
          <a:noFill/>
          <a:ln/>
        </p:spPr>
        <p:txBody>
          <a:bodyPr wrap="square" rtlCol="0" anchor="t"/>
          <a:lstStyle/>
          <a:p>
            <a:pPr marL="0" indent="0" algn="l">
              <a:lnSpc>
                <a:spcPts val="2858"/>
              </a:lnSpc>
              <a:buNone/>
            </a:pPr>
            <a:r>
              <a:rPr lang="en-US" sz="1786" dirty="0">
                <a:solidFill>
                  <a:srgbClr val="404155"/>
                </a:solidFill>
                <a:latin typeface="Nobile" pitchFamily="34" charset="0"/>
                <a:ea typeface="Nobile" pitchFamily="34" charset="-122"/>
                <a:cs typeface="Nobile" pitchFamily="34" charset="-120"/>
              </a:rPr>
              <a:t>Dùng màu nước hoặc màu sáp để tô màu cho quả dưa hấu.</a:t>
            </a:r>
            <a:endParaRPr lang="en-US" sz="1786" dirty="0"/>
          </a:p>
        </p:txBody>
      </p:sp>
      <p:sp>
        <p:nvSpPr>
          <p:cNvPr id="18" name="Shape 13"/>
          <p:cNvSpPr/>
          <p:nvPr/>
        </p:nvSpPr>
        <p:spPr>
          <a:xfrm>
            <a:off x="1358622" y="6196013"/>
            <a:ext cx="793790" cy="30480"/>
          </a:xfrm>
          <a:prstGeom prst="roundRect">
            <a:avLst>
              <a:gd name="adj" fmla="val 312558"/>
            </a:avLst>
          </a:prstGeom>
          <a:solidFill>
            <a:srgbClr val="B8BFDF"/>
          </a:solidFill>
          <a:ln/>
        </p:spPr>
      </p:sp>
      <p:sp>
        <p:nvSpPr>
          <p:cNvPr id="19" name="Shape 14"/>
          <p:cNvSpPr/>
          <p:nvPr/>
        </p:nvSpPr>
        <p:spPr>
          <a:xfrm>
            <a:off x="878800" y="5956102"/>
            <a:ext cx="510302" cy="510302"/>
          </a:xfrm>
          <a:prstGeom prst="roundRect">
            <a:avLst>
              <a:gd name="adj" fmla="val 18669"/>
            </a:avLst>
          </a:prstGeom>
          <a:solidFill>
            <a:srgbClr val="D2D9F9"/>
          </a:solidFill>
          <a:ln w="7620">
            <a:solidFill>
              <a:srgbClr val="B8BFDF"/>
            </a:solidFill>
            <a:prstDash val="solid"/>
          </a:ln>
        </p:spPr>
      </p:sp>
      <p:sp>
        <p:nvSpPr>
          <p:cNvPr id="20" name="Text 15"/>
          <p:cNvSpPr/>
          <p:nvPr/>
        </p:nvSpPr>
        <p:spPr>
          <a:xfrm>
            <a:off x="1038344" y="6041112"/>
            <a:ext cx="191095" cy="340281"/>
          </a:xfrm>
          <a:prstGeom prst="rect">
            <a:avLst/>
          </a:prstGeom>
          <a:noFill/>
          <a:ln/>
        </p:spPr>
        <p:txBody>
          <a:bodyPr wrap="none" rtlCol="0" anchor="t"/>
          <a:lstStyle/>
          <a:p>
            <a:pPr marL="0" indent="0" algn="ctr">
              <a:lnSpc>
                <a:spcPts val="2679"/>
              </a:lnSpc>
              <a:buNone/>
            </a:pPr>
            <a:r>
              <a:rPr lang="en-US" sz="2679" dirty="0">
                <a:solidFill>
                  <a:srgbClr val="404155"/>
                </a:solidFill>
                <a:latin typeface="Corben" pitchFamily="34" charset="0"/>
                <a:ea typeface="Corben" pitchFamily="34" charset="-122"/>
                <a:cs typeface="Corben" pitchFamily="34" charset="-120"/>
              </a:rPr>
              <a:t>3</a:t>
            </a:r>
            <a:endParaRPr lang="en-US" sz="2679" dirty="0"/>
          </a:p>
        </p:txBody>
      </p:sp>
      <p:sp>
        <p:nvSpPr>
          <p:cNvPr id="21" name="Text 16"/>
          <p:cNvSpPr/>
          <p:nvPr/>
        </p:nvSpPr>
        <p:spPr>
          <a:xfrm>
            <a:off x="2381488" y="5927765"/>
            <a:ext cx="3136463" cy="354330"/>
          </a:xfrm>
          <a:prstGeom prst="rect">
            <a:avLst/>
          </a:prstGeom>
          <a:noFill/>
          <a:ln/>
        </p:spPr>
        <p:txBody>
          <a:bodyPr wrap="none" rtlCol="0" anchor="t"/>
          <a:lstStyle/>
          <a:p>
            <a:pPr marL="0" indent="0" algn="l">
              <a:lnSpc>
                <a:spcPts val="2791"/>
              </a:lnSpc>
              <a:buNone/>
            </a:pPr>
            <a:r>
              <a:rPr lang="en-US" sz="2233" dirty="0">
                <a:solidFill>
                  <a:srgbClr val="404155"/>
                </a:solidFill>
                <a:latin typeface="Corben" pitchFamily="34" charset="0"/>
                <a:ea typeface="Corben" pitchFamily="34" charset="-122"/>
                <a:cs typeface="Corben" pitchFamily="34" charset="-120"/>
              </a:rPr>
              <a:t>Bước 3: Vẽ thêm chi tiết</a:t>
            </a:r>
            <a:endParaRPr lang="en-US" sz="2233" dirty="0"/>
          </a:p>
        </p:txBody>
      </p:sp>
      <p:sp>
        <p:nvSpPr>
          <p:cNvPr id="22" name="Text 17"/>
          <p:cNvSpPr/>
          <p:nvPr/>
        </p:nvSpPr>
        <p:spPr>
          <a:xfrm>
            <a:off x="2381488" y="6418183"/>
            <a:ext cx="5968722" cy="725805"/>
          </a:xfrm>
          <a:prstGeom prst="rect">
            <a:avLst/>
          </a:prstGeom>
          <a:noFill/>
          <a:ln/>
        </p:spPr>
        <p:txBody>
          <a:bodyPr wrap="square" rtlCol="0" anchor="t"/>
          <a:lstStyle/>
          <a:p>
            <a:pPr marL="0" indent="0" algn="l">
              <a:lnSpc>
                <a:spcPts val="2858"/>
              </a:lnSpc>
              <a:buNone/>
            </a:pPr>
            <a:r>
              <a:rPr lang="en-US" sz="1786" dirty="0">
                <a:solidFill>
                  <a:srgbClr val="404155"/>
                </a:solidFill>
                <a:latin typeface="Nobile" pitchFamily="34" charset="0"/>
                <a:ea typeface="Nobile" pitchFamily="34" charset="-122"/>
                <a:cs typeface="Nobile" pitchFamily="34" charset="-120"/>
              </a:rPr>
              <a:t>Vẽ thêm những chi tiết như hạt dưa hấu, cuống dưa, lá dưa.</a:t>
            </a:r>
            <a:endParaRPr lang="en-US" sz="1786" dirty="0"/>
          </a:p>
        </p:txBody>
      </p:sp>
      <p:pic>
        <p:nvPicPr>
          <p:cNvPr id="23"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
        <p:nvSpPr>
          <p:cNvPr id="24" name="Text 1"/>
          <p:cNvSpPr/>
          <p:nvPr/>
        </p:nvSpPr>
        <p:spPr>
          <a:xfrm>
            <a:off x="298383" y="452323"/>
            <a:ext cx="8373979" cy="354236"/>
          </a:xfrm>
          <a:prstGeom prst="rect">
            <a:avLst/>
          </a:prstGeom>
          <a:noFill/>
          <a:ln/>
        </p:spPr>
        <p:txBody>
          <a:bodyPr wrap="square" rtlCol="0" anchor="t"/>
          <a:lstStyle/>
          <a:p>
            <a:pPr marL="0" indent="0">
              <a:lnSpc>
                <a:spcPts val="5435"/>
              </a:lnSpc>
              <a:buNone/>
            </a:pPr>
            <a:r>
              <a:rPr lang="en-US" sz="4348" dirty="0" err="1" smtClean="0">
                <a:solidFill>
                  <a:srgbClr val="1B1B27"/>
                </a:solidFill>
                <a:latin typeface="Corben" pitchFamily="34" charset="0"/>
                <a:ea typeface="Corben" pitchFamily="34" charset="-122"/>
                <a:cs typeface="Corben" pitchFamily="34" charset="-120"/>
              </a:rPr>
              <a:t>Trò</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chơi</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Vẽ</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tranh</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quả</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dưa</a:t>
            </a:r>
            <a:r>
              <a:rPr lang="en-US" sz="4348" dirty="0" smtClean="0">
                <a:solidFill>
                  <a:srgbClr val="1B1B27"/>
                </a:solidFill>
                <a:latin typeface="Corben" pitchFamily="34" charset="0"/>
                <a:ea typeface="Corben" pitchFamily="34" charset="-122"/>
                <a:cs typeface="Corben" pitchFamily="34" charset="-120"/>
              </a:rPr>
              <a:t> </a:t>
            </a:r>
            <a:r>
              <a:rPr lang="en-US" sz="4348" dirty="0" err="1" smtClean="0">
                <a:solidFill>
                  <a:srgbClr val="1B1B27"/>
                </a:solidFill>
                <a:latin typeface="Corben" pitchFamily="34" charset="0"/>
                <a:ea typeface="Corben" pitchFamily="34" charset="-122"/>
                <a:cs typeface="Corben" pitchFamily="34" charset="-120"/>
              </a:rPr>
              <a:t>hấu</a:t>
            </a:r>
            <a:endParaRPr lang="en-US" sz="4348" dirty="0"/>
          </a:p>
        </p:txBody>
      </p:sp>
    </p:spTree>
    <p:extLst>
      <p:ext uri="{BB962C8B-B14F-4D97-AF65-F5344CB8AC3E}">
        <p14:creationId xmlns:p14="http://schemas.microsoft.com/office/powerpoint/2010/main" val="796759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762</Words>
  <Application>Microsoft Office PowerPoint</Application>
  <PresentationFormat>Custom</PresentationFormat>
  <Paragraphs>86</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4</cp:revision>
  <dcterms:created xsi:type="dcterms:W3CDTF">2024-08-24T06:08:45Z</dcterms:created>
  <dcterms:modified xsi:type="dcterms:W3CDTF">2024-08-24T06:43:22Z</dcterms:modified>
</cp:coreProperties>
</file>